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B3_5E9D3037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4"/>
  </p:sldMasterIdLst>
  <p:notesMasterIdLst>
    <p:notesMasterId r:id="rId27"/>
  </p:notesMasterIdLst>
  <p:handoutMasterIdLst>
    <p:handoutMasterId r:id="rId28"/>
  </p:handoutMasterIdLst>
  <p:sldIdLst>
    <p:sldId id="378" r:id="rId5"/>
    <p:sldId id="432" r:id="rId6"/>
    <p:sldId id="463" r:id="rId7"/>
    <p:sldId id="444" r:id="rId8"/>
    <p:sldId id="445" r:id="rId9"/>
    <p:sldId id="440" r:id="rId10"/>
    <p:sldId id="441" r:id="rId11"/>
    <p:sldId id="420" r:id="rId12"/>
    <p:sldId id="435" r:id="rId13"/>
    <p:sldId id="442" r:id="rId14"/>
    <p:sldId id="446" r:id="rId15"/>
    <p:sldId id="393" r:id="rId16"/>
    <p:sldId id="456" r:id="rId17"/>
    <p:sldId id="438" r:id="rId18"/>
    <p:sldId id="400" r:id="rId19"/>
    <p:sldId id="443" r:id="rId20"/>
    <p:sldId id="408" r:id="rId21"/>
    <p:sldId id="418" r:id="rId22"/>
    <p:sldId id="431" r:id="rId23"/>
    <p:sldId id="464" r:id="rId24"/>
    <p:sldId id="447" r:id="rId25"/>
    <p:sldId id="40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7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397A32B-41C2-0288-D88E-68BBC7411E2E}" name="Dennis Wamsted" initials="DW" userId="S::dwamsted@ieefa.org::d8c14f1e-45d4-4fba-9f99-c63b04db812d" providerId="AD"/>
  <p188:author id="{A5E91F79-F4A4-EAF8-858E-090427C4FA7E}" name="Dennis Wamsted" initials="DW" userId="26440d10cf266fef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17" autoAdjust="0"/>
    <p:restoredTop sz="95238" autoAdjust="0"/>
  </p:normalViewPr>
  <p:slideViewPr>
    <p:cSldViewPr snapToGrid="0">
      <p:cViewPr varScale="1">
        <p:scale>
          <a:sx n="98" d="100"/>
          <a:sy n="98" d="100"/>
        </p:scale>
        <p:origin x="232" y="608"/>
      </p:cViewPr>
      <p:guideLst>
        <p:guide orient="horz" pos="3672"/>
        <p:guide pos="3840"/>
      </p:guideLst>
    </p:cSldViewPr>
  </p:slideViewPr>
  <p:outlineViewPr>
    <p:cViewPr>
      <p:scale>
        <a:sx n="33" d="100"/>
        <a:sy n="33" d="100"/>
      </p:scale>
      <p:origin x="0" y="-1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omments/modernComment_1B3_5E9D303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1744E9E-6C74-4B82-B55E-FFEEE3883C75}" authorId="{A5E91F79-F4A4-EAF8-858E-090427C4FA7E}" status="resolved" created="2023-12-08T15:08:33.255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587359799" sldId="435"/>
      <ac:spMk id="3" creationId="{0EC737E2-1EBF-6244-8E0A-274D170CCCE9}"/>
      <ac:txMk cp="0">
        <ac:context len="1" hash="13"/>
      </ac:txMk>
    </ac:txMkLst>
    <p188:txBody>
      <a:bodyPr/>
      <a:lstStyle/>
      <a:p>
        <a:r>
          <a:rPr lang="en-US"/>
          <a:t>You should make the text in the charts bigger.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DE678B-518D-4C9D-A02B-3D13E1EA0A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7E0FB5-4E22-4F94-AE84-28D0924450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46888-94A3-40F8-ADA2-89A2176A3F23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EB2220-FCAB-43A4-9F54-56EA919330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2210BE-6F36-471E-AD8E-77AF113009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D87D2-7A28-452E-B791-9A39E175B0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218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1/10/24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/>
              <a:t>Industry’s two keys since the beginning – keep costs secret and put risks on governments &amp; consumers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99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/>
              <a:t>Industry’s two keys since the beginning – keep costs secret and put risks on governments &amp; consumers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72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A648E821-730C-4443-B627-C50A45EFA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0800000" flipH="1">
            <a:off x="0" y="-6838"/>
            <a:ext cx="12192000" cy="5824847"/>
          </a:xfrm>
          <a:prstGeom prst="round1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4DB7156-7CCC-4B73-8E7E-2ABA6B493B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www.ieefa.org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D42BD03-7A54-4D0D-BCEF-6F4860ECDC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A35E561-5D41-4FC7-8706-0B425DDCCF21}"/>
              </a:ext>
            </a:extLst>
          </p:cNvPr>
          <p:cNvCxnSpPr/>
          <p:nvPr userDrawn="1"/>
        </p:nvCxnSpPr>
        <p:spPr>
          <a:xfrm>
            <a:off x="1028700" y="6234546"/>
            <a:ext cx="101301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C4AEC97-30EF-4518-BDC2-B5653387F0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3" y="672088"/>
            <a:ext cx="3810003" cy="700088"/>
          </a:xfrm>
          <a:prstGeom prst="rect">
            <a:avLst/>
          </a:prstGeom>
        </p:spPr>
      </p:pic>
      <p:pic>
        <p:nvPicPr>
          <p:cNvPr id="14" name="Picture 1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D3A7449-2470-26E7-0AC6-95258ACE0C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261" y="6334391"/>
            <a:ext cx="2075688" cy="38140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AF8175-EF17-3815-2354-5C309DF1F335}"/>
              </a:ext>
            </a:extLst>
          </p:cNvPr>
          <p:cNvCxnSpPr>
            <a:cxnSpLocks/>
          </p:cNvCxnSpPr>
          <p:nvPr userDrawn="1"/>
        </p:nvCxnSpPr>
        <p:spPr>
          <a:xfrm>
            <a:off x="1028700" y="3707789"/>
            <a:ext cx="27210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itle 3">
            <a:extLst>
              <a:ext uri="{FF2B5EF4-FFF2-40B4-BE49-F238E27FC236}">
                <a16:creationId xmlns:a16="http://schemas.microsoft.com/office/drawing/2014/main" id="{E94FA9C0-49E3-500A-20A1-13B013FC9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313" y="1656344"/>
            <a:ext cx="7865995" cy="1772655"/>
          </a:xfrm>
          <a:prstGeom prst="rect">
            <a:avLst/>
          </a:prstGeom>
        </p:spPr>
        <p:txBody>
          <a:bodyPr anchor="b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19719BA8-7E19-047E-50E0-F3D8AEDF68F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3153" y="4756995"/>
            <a:ext cx="7806047" cy="2811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presenter name and title 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5A007EE3-F3E1-73E6-8DB5-F136313764D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28700" y="5150703"/>
            <a:ext cx="7806047" cy="2811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date 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173B71DF-95BA-7343-DD68-2DCCD3D5DE0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36261" y="3941734"/>
            <a:ext cx="7806047" cy="2811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10633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ingle Column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Single Corner Rounded 17">
            <a:extLst>
              <a:ext uri="{FF2B5EF4-FFF2-40B4-BE49-F238E27FC236}">
                <a16:creationId xmlns:a16="http://schemas.microsoft.com/office/drawing/2014/main" id="{C166EFBF-84E5-43DF-98A8-D80FCA52FA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0800000" flipH="1">
            <a:off x="0" y="-6838"/>
            <a:ext cx="12192000" cy="5824847"/>
          </a:xfrm>
          <a:prstGeom prst="round1Rect">
            <a:avLst>
              <a:gd name="adj" fmla="val 650"/>
            </a:avLst>
          </a:prstGeom>
          <a:solidFill>
            <a:schemeClr val="accent1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C26CF-26CC-354C-BB60-AD3E01D575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700" y="2195688"/>
            <a:ext cx="7810499" cy="29045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dirty="0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BEC4E73-6A9F-2F46-89D1-559CE56C12BE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780960"/>
            <a:ext cx="194280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8BFD865-74BB-5B40-8DA8-7D7B921A7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08756"/>
            <a:ext cx="7810500" cy="645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8331B0C0-80E7-4269-BF57-150F8A8BE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www.ieefa.org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1D2535E-9579-4B94-89D6-A9A1E1967C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1F4FB2-8DDC-4BA9-8C36-8EEA5AE0E405}"/>
              </a:ext>
            </a:extLst>
          </p:cNvPr>
          <p:cNvCxnSpPr/>
          <p:nvPr userDrawn="1"/>
        </p:nvCxnSpPr>
        <p:spPr>
          <a:xfrm>
            <a:off x="1028700" y="6234546"/>
            <a:ext cx="101301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4C83AEC-2A73-DD46-F0A8-5082824DD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261" y="6334391"/>
            <a:ext cx="2075688" cy="38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2523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14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Media (image, video, t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D808B2-C5CA-FE45-B556-461D856BF7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9DD4EBD-237B-7245-A9C2-A37674E23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024007"/>
            <a:ext cx="7810500" cy="645284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6BE08ED-CF63-4B94-9E6E-B58169E6E6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www.ieefa.org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1CFF684-1E57-490B-98ED-8425311D4F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70B2CB-9B43-45B3-A7B4-8674F51692F7}"/>
              </a:ext>
            </a:extLst>
          </p:cNvPr>
          <p:cNvCxnSpPr/>
          <p:nvPr userDrawn="1"/>
        </p:nvCxnSpPr>
        <p:spPr>
          <a:xfrm>
            <a:off x="1028700" y="6234546"/>
            <a:ext cx="101301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DEA5DAD-E725-480B-E7A2-5A8D8FF94D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261" y="6334391"/>
            <a:ext cx="2075688" cy="38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77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/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35C0DBA-B958-984A-8540-551D3604D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99068"/>
            <a:ext cx="4876800" cy="645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C9ECF50-A899-D84A-8DA7-545D7B1945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700" y="2286003"/>
            <a:ext cx="4876800" cy="35686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41785DC-164D-344A-8D61-85C59CABEC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54663" y="989312"/>
            <a:ext cx="4837336" cy="4838463"/>
          </a:xfrm>
          <a:custGeom>
            <a:avLst/>
            <a:gdLst>
              <a:gd name="connsiteX0" fmla="*/ 0 w 4837177"/>
              <a:gd name="connsiteY0" fmla="*/ 0 h 4837176"/>
              <a:gd name="connsiteX1" fmla="*/ 4837177 w 4837177"/>
              <a:gd name="connsiteY1" fmla="*/ 0 h 4837176"/>
              <a:gd name="connsiteX2" fmla="*/ 4837177 w 4837177"/>
              <a:gd name="connsiteY2" fmla="*/ 4837176 h 4837176"/>
              <a:gd name="connsiteX3" fmla="*/ 0 w 4837177"/>
              <a:gd name="connsiteY3" fmla="*/ 4837176 h 4837176"/>
              <a:gd name="connsiteX4" fmla="*/ 0 w 4837177"/>
              <a:gd name="connsiteY4" fmla="*/ 0 h 4837176"/>
              <a:gd name="connsiteX0" fmla="*/ 0 w 4837177"/>
              <a:gd name="connsiteY0" fmla="*/ 600 h 4837776"/>
              <a:gd name="connsiteX1" fmla="*/ 68377 w 4837177"/>
              <a:gd name="connsiteY1" fmla="*/ 0 h 4837776"/>
              <a:gd name="connsiteX2" fmla="*/ 4837177 w 4837177"/>
              <a:gd name="connsiteY2" fmla="*/ 600 h 4837776"/>
              <a:gd name="connsiteX3" fmla="*/ 4837177 w 4837177"/>
              <a:gd name="connsiteY3" fmla="*/ 4837776 h 4837776"/>
              <a:gd name="connsiteX4" fmla="*/ 0 w 4837177"/>
              <a:gd name="connsiteY4" fmla="*/ 4837776 h 4837776"/>
              <a:gd name="connsiteX5" fmla="*/ 0 w 4837177"/>
              <a:gd name="connsiteY5" fmla="*/ 600 h 4837776"/>
              <a:gd name="connsiteX0" fmla="*/ 23 w 4837200"/>
              <a:gd name="connsiteY0" fmla="*/ 600 h 4837776"/>
              <a:gd name="connsiteX1" fmla="*/ 68400 w 4837200"/>
              <a:gd name="connsiteY1" fmla="*/ 0 h 4837776"/>
              <a:gd name="connsiteX2" fmla="*/ 4837200 w 4837200"/>
              <a:gd name="connsiteY2" fmla="*/ 600 h 4837776"/>
              <a:gd name="connsiteX3" fmla="*/ 4837200 w 4837200"/>
              <a:gd name="connsiteY3" fmla="*/ 4837776 h 4837776"/>
              <a:gd name="connsiteX4" fmla="*/ 23 w 4837200"/>
              <a:gd name="connsiteY4" fmla="*/ 4837776 h 4837776"/>
              <a:gd name="connsiteX5" fmla="*/ 0 w 4837200"/>
              <a:gd name="connsiteY5" fmla="*/ 75600 h 4837776"/>
              <a:gd name="connsiteX6" fmla="*/ 23 w 4837200"/>
              <a:gd name="connsiteY6" fmla="*/ 600 h 4837776"/>
              <a:gd name="connsiteX0" fmla="*/ 18023 w 4837200"/>
              <a:gd name="connsiteY0" fmla="*/ 22200 h 4837776"/>
              <a:gd name="connsiteX1" fmla="*/ 68400 w 4837200"/>
              <a:gd name="connsiteY1" fmla="*/ 0 h 4837776"/>
              <a:gd name="connsiteX2" fmla="*/ 4837200 w 4837200"/>
              <a:gd name="connsiteY2" fmla="*/ 600 h 4837776"/>
              <a:gd name="connsiteX3" fmla="*/ 4837200 w 4837200"/>
              <a:gd name="connsiteY3" fmla="*/ 4837776 h 4837776"/>
              <a:gd name="connsiteX4" fmla="*/ 23 w 4837200"/>
              <a:gd name="connsiteY4" fmla="*/ 4837776 h 4837776"/>
              <a:gd name="connsiteX5" fmla="*/ 0 w 4837200"/>
              <a:gd name="connsiteY5" fmla="*/ 75600 h 4837776"/>
              <a:gd name="connsiteX6" fmla="*/ 18023 w 4837200"/>
              <a:gd name="connsiteY6" fmla="*/ 22200 h 4837776"/>
              <a:gd name="connsiteX0" fmla="*/ 0 w 4930453"/>
              <a:gd name="connsiteY0" fmla="*/ 0 h 4948624"/>
              <a:gd name="connsiteX1" fmla="*/ 161653 w 4930453"/>
              <a:gd name="connsiteY1" fmla="*/ 110848 h 4948624"/>
              <a:gd name="connsiteX2" fmla="*/ 4930453 w 4930453"/>
              <a:gd name="connsiteY2" fmla="*/ 111448 h 4948624"/>
              <a:gd name="connsiteX3" fmla="*/ 4930453 w 4930453"/>
              <a:gd name="connsiteY3" fmla="*/ 4948624 h 4948624"/>
              <a:gd name="connsiteX4" fmla="*/ 93276 w 4930453"/>
              <a:gd name="connsiteY4" fmla="*/ 4948624 h 4948624"/>
              <a:gd name="connsiteX5" fmla="*/ 93253 w 4930453"/>
              <a:gd name="connsiteY5" fmla="*/ 186448 h 4948624"/>
              <a:gd name="connsiteX6" fmla="*/ 0 w 4930453"/>
              <a:gd name="connsiteY6" fmla="*/ 0 h 4948624"/>
              <a:gd name="connsiteX0" fmla="*/ 0 w 4930453"/>
              <a:gd name="connsiteY0" fmla="*/ 7027 h 4955651"/>
              <a:gd name="connsiteX1" fmla="*/ 161653 w 4930453"/>
              <a:gd name="connsiteY1" fmla="*/ 117875 h 4955651"/>
              <a:gd name="connsiteX2" fmla="*/ 4930453 w 4930453"/>
              <a:gd name="connsiteY2" fmla="*/ 118475 h 4955651"/>
              <a:gd name="connsiteX3" fmla="*/ 4930453 w 4930453"/>
              <a:gd name="connsiteY3" fmla="*/ 4955651 h 4955651"/>
              <a:gd name="connsiteX4" fmla="*/ 93276 w 4930453"/>
              <a:gd name="connsiteY4" fmla="*/ 4955651 h 4955651"/>
              <a:gd name="connsiteX5" fmla="*/ 93253 w 4930453"/>
              <a:gd name="connsiteY5" fmla="*/ 193475 h 4955651"/>
              <a:gd name="connsiteX6" fmla="*/ 0 w 4930453"/>
              <a:gd name="connsiteY6" fmla="*/ 7027 h 4955651"/>
              <a:gd name="connsiteX0" fmla="*/ 12451 w 4942904"/>
              <a:gd name="connsiteY0" fmla="*/ 7027 h 4955651"/>
              <a:gd name="connsiteX1" fmla="*/ 174104 w 4942904"/>
              <a:gd name="connsiteY1" fmla="*/ 117875 h 4955651"/>
              <a:gd name="connsiteX2" fmla="*/ 4942904 w 4942904"/>
              <a:gd name="connsiteY2" fmla="*/ 118475 h 4955651"/>
              <a:gd name="connsiteX3" fmla="*/ 4942904 w 4942904"/>
              <a:gd name="connsiteY3" fmla="*/ 4955651 h 4955651"/>
              <a:gd name="connsiteX4" fmla="*/ 105727 w 4942904"/>
              <a:gd name="connsiteY4" fmla="*/ 4955651 h 4955651"/>
              <a:gd name="connsiteX5" fmla="*/ 105704 w 4942904"/>
              <a:gd name="connsiteY5" fmla="*/ 193475 h 4955651"/>
              <a:gd name="connsiteX6" fmla="*/ 12451 w 4942904"/>
              <a:gd name="connsiteY6" fmla="*/ 7027 h 4955651"/>
              <a:gd name="connsiteX0" fmla="*/ 12451 w 4942904"/>
              <a:gd name="connsiteY0" fmla="*/ 10940 h 4959564"/>
              <a:gd name="connsiteX1" fmla="*/ 174104 w 4942904"/>
              <a:gd name="connsiteY1" fmla="*/ 121788 h 4959564"/>
              <a:gd name="connsiteX2" fmla="*/ 4942904 w 4942904"/>
              <a:gd name="connsiteY2" fmla="*/ 122388 h 4959564"/>
              <a:gd name="connsiteX3" fmla="*/ 4942904 w 4942904"/>
              <a:gd name="connsiteY3" fmla="*/ 4959564 h 4959564"/>
              <a:gd name="connsiteX4" fmla="*/ 105727 w 4942904"/>
              <a:gd name="connsiteY4" fmla="*/ 4959564 h 4959564"/>
              <a:gd name="connsiteX5" fmla="*/ 105704 w 4942904"/>
              <a:gd name="connsiteY5" fmla="*/ 197388 h 4959564"/>
              <a:gd name="connsiteX6" fmla="*/ 12451 w 4942904"/>
              <a:gd name="connsiteY6" fmla="*/ 10940 h 4959564"/>
              <a:gd name="connsiteX0" fmla="*/ 10075 w 4940528"/>
              <a:gd name="connsiteY0" fmla="*/ 10940 h 4959564"/>
              <a:gd name="connsiteX1" fmla="*/ 171728 w 4940528"/>
              <a:gd name="connsiteY1" fmla="*/ 121788 h 4959564"/>
              <a:gd name="connsiteX2" fmla="*/ 4940528 w 4940528"/>
              <a:gd name="connsiteY2" fmla="*/ 122388 h 4959564"/>
              <a:gd name="connsiteX3" fmla="*/ 4940528 w 4940528"/>
              <a:gd name="connsiteY3" fmla="*/ 4959564 h 4959564"/>
              <a:gd name="connsiteX4" fmla="*/ 103351 w 4940528"/>
              <a:gd name="connsiteY4" fmla="*/ 4959564 h 4959564"/>
              <a:gd name="connsiteX5" fmla="*/ 103328 w 4940528"/>
              <a:gd name="connsiteY5" fmla="*/ 197388 h 4959564"/>
              <a:gd name="connsiteX6" fmla="*/ 10075 w 4940528"/>
              <a:gd name="connsiteY6" fmla="*/ 10940 h 4959564"/>
              <a:gd name="connsiteX0" fmla="*/ 10075 w 4940528"/>
              <a:gd name="connsiteY0" fmla="*/ 12604 h 4961228"/>
              <a:gd name="connsiteX1" fmla="*/ 171728 w 4940528"/>
              <a:gd name="connsiteY1" fmla="*/ 123452 h 4961228"/>
              <a:gd name="connsiteX2" fmla="*/ 4940528 w 4940528"/>
              <a:gd name="connsiteY2" fmla="*/ 124052 h 4961228"/>
              <a:gd name="connsiteX3" fmla="*/ 4940528 w 4940528"/>
              <a:gd name="connsiteY3" fmla="*/ 4961228 h 4961228"/>
              <a:gd name="connsiteX4" fmla="*/ 103351 w 4940528"/>
              <a:gd name="connsiteY4" fmla="*/ 4961228 h 4961228"/>
              <a:gd name="connsiteX5" fmla="*/ 103328 w 4940528"/>
              <a:gd name="connsiteY5" fmla="*/ 199052 h 4961228"/>
              <a:gd name="connsiteX6" fmla="*/ 10075 w 4940528"/>
              <a:gd name="connsiteY6" fmla="*/ 12604 h 4961228"/>
              <a:gd name="connsiteX0" fmla="*/ 14477 w 4891711"/>
              <a:gd name="connsiteY0" fmla="*/ 21894 h 4897946"/>
              <a:gd name="connsiteX1" fmla="*/ 122911 w 4891711"/>
              <a:gd name="connsiteY1" fmla="*/ 60170 h 4897946"/>
              <a:gd name="connsiteX2" fmla="*/ 4891711 w 4891711"/>
              <a:gd name="connsiteY2" fmla="*/ 60770 h 4897946"/>
              <a:gd name="connsiteX3" fmla="*/ 4891711 w 4891711"/>
              <a:gd name="connsiteY3" fmla="*/ 4897946 h 4897946"/>
              <a:gd name="connsiteX4" fmla="*/ 54534 w 4891711"/>
              <a:gd name="connsiteY4" fmla="*/ 4897946 h 4897946"/>
              <a:gd name="connsiteX5" fmla="*/ 54511 w 4891711"/>
              <a:gd name="connsiteY5" fmla="*/ 135770 h 4897946"/>
              <a:gd name="connsiteX6" fmla="*/ 14477 w 4891711"/>
              <a:gd name="connsiteY6" fmla="*/ 21894 h 4897946"/>
              <a:gd name="connsiteX0" fmla="*/ 14477 w 4891711"/>
              <a:gd name="connsiteY0" fmla="*/ 8149 h 4884201"/>
              <a:gd name="connsiteX1" fmla="*/ 122911 w 4891711"/>
              <a:gd name="connsiteY1" fmla="*/ 46425 h 4884201"/>
              <a:gd name="connsiteX2" fmla="*/ 4891711 w 4891711"/>
              <a:gd name="connsiteY2" fmla="*/ 47025 h 4884201"/>
              <a:gd name="connsiteX3" fmla="*/ 4891711 w 4891711"/>
              <a:gd name="connsiteY3" fmla="*/ 4884201 h 4884201"/>
              <a:gd name="connsiteX4" fmla="*/ 54534 w 4891711"/>
              <a:gd name="connsiteY4" fmla="*/ 4884201 h 4884201"/>
              <a:gd name="connsiteX5" fmla="*/ 54511 w 4891711"/>
              <a:gd name="connsiteY5" fmla="*/ 122025 h 4884201"/>
              <a:gd name="connsiteX6" fmla="*/ 14477 w 4891711"/>
              <a:gd name="connsiteY6" fmla="*/ 8149 h 4884201"/>
              <a:gd name="connsiteX0" fmla="*/ 4649 w 4881883"/>
              <a:gd name="connsiteY0" fmla="*/ 8149 h 4884201"/>
              <a:gd name="connsiteX1" fmla="*/ 113083 w 4881883"/>
              <a:gd name="connsiteY1" fmla="*/ 46425 h 4884201"/>
              <a:gd name="connsiteX2" fmla="*/ 4881883 w 4881883"/>
              <a:gd name="connsiteY2" fmla="*/ 47025 h 4884201"/>
              <a:gd name="connsiteX3" fmla="*/ 4881883 w 4881883"/>
              <a:gd name="connsiteY3" fmla="*/ 4884201 h 4884201"/>
              <a:gd name="connsiteX4" fmla="*/ 44706 w 4881883"/>
              <a:gd name="connsiteY4" fmla="*/ 4884201 h 4884201"/>
              <a:gd name="connsiteX5" fmla="*/ 44683 w 4881883"/>
              <a:gd name="connsiteY5" fmla="*/ 122025 h 4884201"/>
              <a:gd name="connsiteX6" fmla="*/ 4649 w 4881883"/>
              <a:gd name="connsiteY6" fmla="*/ 8149 h 4884201"/>
              <a:gd name="connsiteX0" fmla="*/ 2242 w 4961724"/>
              <a:gd name="connsiteY0" fmla="*/ 2729 h 4963448"/>
              <a:gd name="connsiteX1" fmla="*/ 192924 w 4961724"/>
              <a:gd name="connsiteY1" fmla="*/ 125672 h 4963448"/>
              <a:gd name="connsiteX2" fmla="*/ 4961724 w 4961724"/>
              <a:gd name="connsiteY2" fmla="*/ 126272 h 4963448"/>
              <a:gd name="connsiteX3" fmla="*/ 4961724 w 4961724"/>
              <a:gd name="connsiteY3" fmla="*/ 4963448 h 4963448"/>
              <a:gd name="connsiteX4" fmla="*/ 124547 w 4961724"/>
              <a:gd name="connsiteY4" fmla="*/ 4963448 h 4963448"/>
              <a:gd name="connsiteX5" fmla="*/ 124524 w 4961724"/>
              <a:gd name="connsiteY5" fmla="*/ 201272 h 4963448"/>
              <a:gd name="connsiteX6" fmla="*/ 2242 w 4961724"/>
              <a:gd name="connsiteY6" fmla="*/ 2729 h 4963448"/>
              <a:gd name="connsiteX0" fmla="*/ 2242 w 4961724"/>
              <a:gd name="connsiteY0" fmla="*/ 2729 h 4963448"/>
              <a:gd name="connsiteX1" fmla="*/ 192924 w 4961724"/>
              <a:gd name="connsiteY1" fmla="*/ 125672 h 4963448"/>
              <a:gd name="connsiteX2" fmla="*/ 4961724 w 4961724"/>
              <a:gd name="connsiteY2" fmla="*/ 126272 h 4963448"/>
              <a:gd name="connsiteX3" fmla="*/ 4961724 w 4961724"/>
              <a:gd name="connsiteY3" fmla="*/ 4963448 h 4963448"/>
              <a:gd name="connsiteX4" fmla="*/ 124547 w 4961724"/>
              <a:gd name="connsiteY4" fmla="*/ 4963448 h 4963448"/>
              <a:gd name="connsiteX5" fmla="*/ 124524 w 4961724"/>
              <a:gd name="connsiteY5" fmla="*/ 201272 h 4963448"/>
              <a:gd name="connsiteX6" fmla="*/ 2242 w 4961724"/>
              <a:gd name="connsiteY6" fmla="*/ 2729 h 4963448"/>
              <a:gd name="connsiteX0" fmla="*/ 2242 w 4961724"/>
              <a:gd name="connsiteY0" fmla="*/ 1754 h 4962473"/>
              <a:gd name="connsiteX1" fmla="*/ 192924 w 4961724"/>
              <a:gd name="connsiteY1" fmla="*/ 124697 h 4962473"/>
              <a:gd name="connsiteX2" fmla="*/ 4961724 w 4961724"/>
              <a:gd name="connsiteY2" fmla="*/ 125297 h 4962473"/>
              <a:gd name="connsiteX3" fmla="*/ 4961724 w 4961724"/>
              <a:gd name="connsiteY3" fmla="*/ 4962473 h 4962473"/>
              <a:gd name="connsiteX4" fmla="*/ 124547 w 4961724"/>
              <a:gd name="connsiteY4" fmla="*/ 4962473 h 4962473"/>
              <a:gd name="connsiteX5" fmla="*/ 124524 w 4961724"/>
              <a:gd name="connsiteY5" fmla="*/ 200297 h 4962473"/>
              <a:gd name="connsiteX6" fmla="*/ 2242 w 4961724"/>
              <a:gd name="connsiteY6" fmla="*/ 1754 h 4962473"/>
              <a:gd name="connsiteX0" fmla="*/ 790 w 4960272"/>
              <a:gd name="connsiteY0" fmla="*/ 1754 h 4962473"/>
              <a:gd name="connsiteX1" fmla="*/ 191472 w 4960272"/>
              <a:gd name="connsiteY1" fmla="*/ 124697 h 4962473"/>
              <a:gd name="connsiteX2" fmla="*/ 4960272 w 4960272"/>
              <a:gd name="connsiteY2" fmla="*/ 125297 h 4962473"/>
              <a:gd name="connsiteX3" fmla="*/ 4960272 w 4960272"/>
              <a:gd name="connsiteY3" fmla="*/ 4962473 h 4962473"/>
              <a:gd name="connsiteX4" fmla="*/ 123095 w 4960272"/>
              <a:gd name="connsiteY4" fmla="*/ 4962473 h 4962473"/>
              <a:gd name="connsiteX5" fmla="*/ 123072 w 4960272"/>
              <a:gd name="connsiteY5" fmla="*/ 200297 h 4962473"/>
              <a:gd name="connsiteX6" fmla="*/ 790 w 4960272"/>
              <a:gd name="connsiteY6" fmla="*/ 1754 h 4962473"/>
              <a:gd name="connsiteX0" fmla="*/ 22974 w 4837200"/>
              <a:gd name="connsiteY0" fmla="*/ 40781 h 4851481"/>
              <a:gd name="connsiteX1" fmla="*/ 68400 w 4837200"/>
              <a:gd name="connsiteY1" fmla="*/ 13705 h 4851481"/>
              <a:gd name="connsiteX2" fmla="*/ 4837200 w 4837200"/>
              <a:gd name="connsiteY2" fmla="*/ 14305 h 4851481"/>
              <a:gd name="connsiteX3" fmla="*/ 4837200 w 4837200"/>
              <a:gd name="connsiteY3" fmla="*/ 4851481 h 4851481"/>
              <a:gd name="connsiteX4" fmla="*/ 23 w 4837200"/>
              <a:gd name="connsiteY4" fmla="*/ 4851481 h 4851481"/>
              <a:gd name="connsiteX5" fmla="*/ 0 w 4837200"/>
              <a:gd name="connsiteY5" fmla="*/ 89305 h 4851481"/>
              <a:gd name="connsiteX6" fmla="*/ 22974 w 4837200"/>
              <a:gd name="connsiteY6" fmla="*/ 40781 h 4851481"/>
              <a:gd name="connsiteX0" fmla="*/ 22974 w 4837200"/>
              <a:gd name="connsiteY0" fmla="*/ 27164 h 4837864"/>
              <a:gd name="connsiteX1" fmla="*/ 68400 w 4837200"/>
              <a:gd name="connsiteY1" fmla="*/ 88 h 4837864"/>
              <a:gd name="connsiteX2" fmla="*/ 4837200 w 4837200"/>
              <a:gd name="connsiteY2" fmla="*/ 688 h 4837864"/>
              <a:gd name="connsiteX3" fmla="*/ 4837200 w 4837200"/>
              <a:gd name="connsiteY3" fmla="*/ 4837864 h 4837864"/>
              <a:gd name="connsiteX4" fmla="*/ 23 w 4837200"/>
              <a:gd name="connsiteY4" fmla="*/ 4837864 h 4837864"/>
              <a:gd name="connsiteX5" fmla="*/ 0 w 4837200"/>
              <a:gd name="connsiteY5" fmla="*/ 75688 h 4837864"/>
              <a:gd name="connsiteX6" fmla="*/ 22974 w 4837200"/>
              <a:gd name="connsiteY6" fmla="*/ 27164 h 4837864"/>
              <a:gd name="connsiteX0" fmla="*/ 22974 w 4837200"/>
              <a:gd name="connsiteY0" fmla="*/ 27164 h 4837864"/>
              <a:gd name="connsiteX1" fmla="*/ 68400 w 4837200"/>
              <a:gd name="connsiteY1" fmla="*/ 88 h 4837864"/>
              <a:gd name="connsiteX2" fmla="*/ 4837200 w 4837200"/>
              <a:gd name="connsiteY2" fmla="*/ 688 h 4837864"/>
              <a:gd name="connsiteX3" fmla="*/ 4837200 w 4837200"/>
              <a:gd name="connsiteY3" fmla="*/ 4837864 h 4837864"/>
              <a:gd name="connsiteX4" fmla="*/ 23 w 4837200"/>
              <a:gd name="connsiteY4" fmla="*/ 4837864 h 4837864"/>
              <a:gd name="connsiteX5" fmla="*/ 0 w 4837200"/>
              <a:gd name="connsiteY5" fmla="*/ 75688 h 4837864"/>
              <a:gd name="connsiteX6" fmla="*/ 22974 w 4837200"/>
              <a:gd name="connsiteY6" fmla="*/ 27164 h 4837864"/>
              <a:gd name="connsiteX0" fmla="*/ 18212 w 4837200"/>
              <a:gd name="connsiteY0" fmla="*/ 17824 h 4838049"/>
              <a:gd name="connsiteX1" fmla="*/ 68400 w 4837200"/>
              <a:gd name="connsiteY1" fmla="*/ 273 h 4838049"/>
              <a:gd name="connsiteX2" fmla="*/ 4837200 w 4837200"/>
              <a:gd name="connsiteY2" fmla="*/ 873 h 4838049"/>
              <a:gd name="connsiteX3" fmla="*/ 4837200 w 4837200"/>
              <a:gd name="connsiteY3" fmla="*/ 4838049 h 4838049"/>
              <a:gd name="connsiteX4" fmla="*/ 23 w 4837200"/>
              <a:gd name="connsiteY4" fmla="*/ 4838049 h 4838049"/>
              <a:gd name="connsiteX5" fmla="*/ 0 w 4837200"/>
              <a:gd name="connsiteY5" fmla="*/ 75873 h 4838049"/>
              <a:gd name="connsiteX6" fmla="*/ 18212 w 4837200"/>
              <a:gd name="connsiteY6" fmla="*/ 17824 h 4838049"/>
              <a:gd name="connsiteX0" fmla="*/ 9166 w 4837679"/>
              <a:gd name="connsiteY0" fmla="*/ 20116 h 4837959"/>
              <a:gd name="connsiteX1" fmla="*/ 68879 w 4837679"/>
              <a:gd name="connsiteY1" fmla="*/ 183 h 4837959"/>
              <a:gd name="connsiteX2" fmla="*/ 4837679 w 4837679"/>
              <a:gd name="connsiteY2" fmla="*/ 783 h 4837959"/>
              <a:gd name="connsiteX3" fmla="*/ 4837679 w 4837679"/>
              <a:gd name="connsiteY3" fmla="*/ 4837959 h 4837959"/>
              <a:gd name="connsiteX4" fmla="*/ 502 w 4837679"/>
              <a:gd name="connsiteY4" fmla="*/ 4837959 h 4837959"/>
              <a:gd name="connsiteX5" fmla="*/ 479 w 4837679"/>
              <a:gd name="connsiteY5" fmla="*/ 75783 h 4837959"/>
              <a:gd name="connsiteX6" fmla="*/ 9166 w 4837679"/>
              <a:gd name="connsiteY6" fmla="*/ 20116 h 4837959"/>
              <a:gd name="connsiteX0" fmla="*/ 15831 w 4837200"/>
              <a:gd name="connsiteY0" fmla="*/ 15636 h 4838242"/>
              <a:gd name="connsiteX1" fmla="*/ 68400 w 4837200"/>
              <a:gd name="connsiteY1" fmla="*/ 466 h 4838242"/>
              <a:gd name="connsiteX2" fmla="*/ 4837200 w 4837200"/>
              <a:gd name="connsiteY2" fmla="*/ 1066 h 4838242"/>
              <a:gd name="connsiteX3" fmla="*/ 4837200 w 4837200"/>
              <a:gd name="connsiteY3" fmla="*/ 4838242 h 4838242"/>
              <a:gd name="connsiteX4" fmla="*/ 23 w 4837200"/>
              <a:gd name="connsiteY4" fmla="*/ 4838242 h 4838242"/>
              <a:gd name="connsiteX5" fmla="*/ 0 w 4837200"/>
              <a:gd name="connsiteY5" fmla="*/ 76066 h 4838242"/>
              <a:gd name="connsiteX6" fmla="*/ 15831 w 4837200"/>
              <a:gd name="connsiteY6" fmla="*/ 15636 h 4838242"/>
              <a:gd name="connsiteX0" fmla="*/ 11096 w 4837228"/>
              <a:gd name="connsiteY0" fmla="*/ 20115 h 4837959"/>
              <a:gd name="connsiteX1" fmla="*/ 68428 w 4837228"/>
              <a:gd name="connsiteY1" fmla="*/ 183 h 4837959"/>
              <a:gd name="connsiteX2" fmla="*/ 4837228 w 4837228"/>
              <a:gd name="connsiteY2" fmla="*/ 783 h 4837959"/>
              <a:gd name="connsiteX3" fmla="*/ 4837228 w 4837228"/>
              <a:gd name="connsiteY3" fmla="*/ 4837959 h 4837959"/>
              <a:gd name="connsiteX4" fmla="*/ 51 w 4837228"/>
              <a:gd name="connsiteY4" fmla="*/ 4837959 h 4837959"/>
              <a:gd name="connsiteX5" fmla="*/ 28 w 4837228"/>
              <a:gd name="connsiteY5" fmla="*/ 75783 h 4837959"/>
              <a:gd name="connsiteX6" fmla="*/ 11096 w 4837228"/>
              <a:gd name="connsiteY6" fmla="*/ 20115 h 4837959"/>
              <a:gd name="connsiteX0" fmla="*/ 11096 w 4837228"/>
              <a:gd name="connsiteY0" fmla="*/ 19932 h 4837776"/>
              <a:gd name="connsiteX1" fmla="*/ 68428 w 4837228"/>
              <a:gd name="connsiteY1" fmla="*/ 0 h 4837776"/>
              <a:gd name="connsiteX2" fmla="*/ 4837228 w 4837228"/>
              <a:gd name="connsiteY2" fmla="*/ 600 h 4837776"/>
              <a:gd name="connsiteX3" fmla="*/ 4837228 w 4837228"/>
              <a:gd name="connsiteY3" fmla="*/ 4837776 h 4837776"/>
              <a:gd name="connsiteX4" fmla="*/ 51 w 4837228"/>
              <a:gd name="connsiteY4" fmla="*/ 4837776 h 4837776"/>
              <a:gd name="connsiteX5" fmla="*/ 28 w 4837228"/>
              <a:gd name="connsiteY5" fmla="*/ 75600 h 4837776"/>
              <a:gd name="connsiteX6" fmla="*/ 11096 w 4837228"/>
              <a:gd name="connsiteY6" fmla="*/ 19932 h 4837776"/>
              <a:gd name="connsiteX0" fmla="*/ 11096 w 4837228"/>
              <a:gd name="connsiteY0" fmla="*/ 20845 h 4838689"/>
              <a:gd name="connsiteX1" fmla="*/ 68428 w 4837228"/>
              <a:gd name="connsiteY1" fmla="*/ 913 h 4838689"/>
              <a:gd name="connsiteX2" fmla="*/ 4837228 w 4837228"/>
              <a:gd name="connsiteY2" fmla="*/ 1513 h 4838689"/>
              <a:gd name="connsiteX3" fmla="*/ 4837228 w 4837228"/>
              <a:gd name="connsiteY3" fmla="*/ 4838689 h 4838689"/>
              <a:gd name="connsiteX4" fmla="*/ 51 w 4837228"/>
              <a:gd name="connsiteY4" fmla="*/ 4838689 h 4838689"/>
              <a:gd name="connsiteX5" fmla="*/ 28 w 4837228"/>
              <a:gd name="connsiteY5" fmla="*/ 76513 h 4838689"/>
              <a:gd name="connsiteX6" fmla="*/ 11096 w 4837228"/>
              <a:gd name="connsiteY6" fmla="*/ 20845 h 4838689"/>
              <a:gd name="connsiteX0" fmla="*/ 11096 w 4837228"/>
              <a:gd name="connsiteY0" fmla="*/ 20845 h 4838689"/>
              <a:gd name="connsiteX1" fmla="*/ 68428 w 4837228"/>
              <a:gd name="connsiteY1" fmla="*/ 913 h 4838689"/>
              <a:gd name="connsiteX2" fmla="*/ 4837228 w 4837228"/>
              <a:gd name="connsiteY2" fmla="*/ 1513 h 4838689"/>
              <a:gd name="connsiteX3" fmla="*/ 4837228 w 4837228"/>
              <a:gd name="connsiteY3" fmla="*/ 4838689 h 4838689"/>
              <a:gd name="connsiteX4" fmla="*/ 51 w 4837228"/>
              <a:gd name="connsiteY4" fmla="*/ 4838689 h 4838689"/>
              <a:gd name="connsiteX5" fmla="*/ 28 w 4837228"/>
              <a:gd name="connsiteY5" fmla="*/ 147951 h 4838689"/>
              <a:gd name="connsiteX6" fmla="*/ 11096 w 4837228"/>
              <a:gd name="connsiteY6" fmla="*/ 20845 h 4838689"/>
              <a:gd name="connsiteX0" fmla="*/ 11096 w 4837228"/>
              <a:gd name="connsiteY0" fmla="*/ 20845 h 4838689"/>
              <a:gd name="connsiteX1" fmla="*/ 180347 w 4837228"/>
              <a:gd name="connsiteY1" fmla="*/ 913 h 4838689"/>
              <a:gd name="connsiteX2" fmla="*/ 4837228 w 4837228"/>
              <a:gd name="connsiteY2" fmla="*/ 1513 h 4838689"/>
              <a:gd name="connsiteX3" fmla="*/ 4837228 w 4837228"/>
              <a:gd name="connsiteY3" fmla="*/ 4838689 h 4838689"/>
              <a:gd name="connsiteX4" fmla="*/ 51 w 4837228"/>
              <a:gd name="connsiteY4" fmla="*/ 4838689 h 4838689"/>
              <a:gd name="connsiteX5" fmla="*/ 28 w 4837228"/>
              <a:gd name="connsiteY5" fmla="*/ 147951 h 4838689"/>
              <a:gd name="connsiteX6" fmla="*/ 11096 w 4837228"/>
              <a:gd name="connsiteY6" fmla="*/ 20845 h 4838689"/>
              <a:gd name="connsiteX0" fmla="*/ 11096 w 4837228"/>
              <a:gd name="connsiteY0" fmla="*/ 20845 h 4838689"/>
              <a:gd name="connsiteX1" fmla="*/ 173203 w 4837228"/>
              <a:gd name="connsiteY1" fmla="*/ 913 h 4838689"/>
              <a:gd name="connsiteX2" fmla="*/ 4837228 w 4837228"/>
              <a:gd name="connsiteY2" fmla="*/ 1513 h 4838689"/>
              <a:gd name="connsiteX3" fmla="*/ 4837228 w 4837228"/>
              <a:gd name="connsiteY3" fmla="*/ 4838689 h 4838689"/>
              <a:gd name="connsiteX4" fmla="*/ 51 w 4837228"/>
              <a:gd name="connsiteY4" fmla="*/ 4838689 h 4838689"/>
              <a:gd name="connsiteX5" fmla="*/ 28 w 4837228"/>
              <a:gd name="connsiteY5" fmla="*/ 147951 h 4838689"/>
              <a:gd name="connsiteX6" fmla="*/ 11096 w 4837228"/>
              <a:gd name="connsiteY6" fmla="*/ 20845 h 4838689"/>
              <a:gd name="connsiteX0" fmla="*/ 11096 w 4837228"/>
              <a:gd name="connsiteY0" fmla="*/ 19932 h 4837776"/>
              <a:gd name="connsiteX1" fmla="*/ 173203 w 4837228"/>
              <a:gd name="connsiteY1" fmla="*/ 0 h 4837776"/>
              <a:gd name="connsiteX2" fmla="*/ 4837228 w 4837228"/>
              <a:gd name="connsiteY2" fmla="*/ 600 h 4837776"/>
              <a:gd name="connsiteX3" fmla="*/ 4837228 w 4837228"/>
              <a:gd name="connsiteY3" fmla="*/ 4837776 h 4837776"/>
              <a:gd name="connsiteX4" fmla="*/ 51 w 4837228"/>
              <a:gd name="connsiteY4" fmla="*/ 4837776 h 4837776"/>
              <a:gd name="connsiteX5" fmla="*/ 28 w 4837228"/>
              <a:gd name="connsiteY5" fmla="*/ 147038 h 4837776"/>
              <a:gd name="connsiteX6" fmla="*/ 11096 w 4837228"/>
              <a:gd name="connsiteY6" fmla="*/ 19932 h 4837776"/>
              <a:gd name="connsiteX0" fmla="*/ 11096 w 4837228"/>
              <a:gd name="connsiteY0" fmla="*/ 19932 h 4837776"/>
              <a:gd name="connsiteX1" fmla="*/ 173203 w 4837228"/>
              <a:gd name="connsiteY1" fmla="*/ 0 h 4837776"/>
              <a:gd name="connsiteX2" fmla="*/ 4837228 w 4837228"/>
              <a:gd name="connsiteY2" fmla="*/ 600 h 4837776"/>
              <a:gd name="connsiteX3" fmla="*/ 4837228 w 4837228"/>
              <a:gd name="connsiteY3" fmla="*/ 4837776 h 4837776"/>
              <a:gd name="connsiteX4" fmla="*/ 51 w 4837228"/>
              <a:gd name="connsiteY4" fmla="*/ 4837776 h 4837776"/>
              <a:gd name="connsiteX5" fmla="*/ 28 w 4837228"/>
              <a:gd name="connsiteY5" fmla="*/ 147038 h 4837776"/>
              <a:gd name="connsiteX6" fmla="*/ 11096 w 4837228"/>
              <a:gd name="connsiteY6" fmla="*/ 19932 h 4837776"/>
              <a:gd name="connsiteX0" fmla="*/ 7746 w 4838641"/>
              <a:gd name="connsiteY0" fmla="*/ 10976 h 4838345"/>
              <a:gd name="connsiteX1" fmla="*/ 174616 w 4838641"/>
              <a:gd name="connsiteY1" fmla="*/ 569 h 4838345"/>
              <a:gd name="connsiteX2" fmla="*/ 4838641 w 4838641"/>
              <a:gd name="connsiteY2" fmla="*/ 1169 h 4838345"/>
              <a:gd name="connsiteX3" fmla="*/ 4838641 w 4838641"/>
              <a:gd name="connsiteY3" fmla="*/ 4838345 h 4838345"/>
              <a:gd name="connsiteX4" fmla="*/ 1464 w 4838641"/>
              <a:gd name="connsiteY4" fmla="*/ 4838345 h 4838345"/>
              <a:gd name="connsiteX5" fmla="*/ 1441 w 4838641"/>
              <a:gd name="connsiteY5" fmla="*/ 147607 h 4838345"/>
              <a:gd name="connsiteX6" fmla="*/ 7746 w 4838641"/>
              <a:gd name="connsiteY6" fmla="*/ 10976 h 4838345"/>
              <a:gd name="connsiteX0" fmla="*/ 7746 w 4838641"/>
              <a:gd name="connsiteY0" fmla="*/ 13638 h 4841007"/>
              <a:gd name="connsiteX1" fmla="*/ 174616 w 4838641"/>
              <a:gd name="connsiteY1" fmla="*/ 3231 h 4841007"/>
              <a:gd name="connsiteX2" fmla="*/ 4838641 w 4838641"/>
              <a:gd name="connsiteY2" fmla="*/ 3831 h 4841007"/>
              <a:gd name="connsiteX3" fmla="*/ 4838641 w 4838641"/>
              <a:gd name="connsiteY3" fmla="*/ 4841007 h 4841007"/>
              <a:gd name="connsiteX4" fmla="*/ 1464 w 4838641"/>
              <a:gd name="connsiteY4" fmla="*/ 4841007 h 4841007"/>
              <a:gd name="connsiteX5" fmla="*/ 1441 w 4838641"/>
              <a:gd name="connsiteY5" fmla="*/ 150269 h 4841007"/>
              <a:gd name="connsiteX6" fmla="*/ 7746 w 4838641"/>
              <a:gd name="connsiteY6" fmla="*/ 13638 h 4841007"/>
              <a:gd name="connsiteX0" fmla="*/ 25355 w 4837200"/>
              <a:gd name="connsiteY0" fmla="*/ 31838 h 4837776"/>
              <a:gd name="connsiteX1" fmla="*/ 173175 w 4837200"/>
              <a:gd name="connsiteY1" fmla="*/ 0 h 4837776"/>
              <a:gd name="connsiteX2" fmla="*/ 4837200 w 4837200"/>
              <a:gd name="connsiteY2" fmla="*/ 600 h 4837776"/>
              <a:gd name="connsiteX3" fmla="*/ 4837200 w 4837200"/>
              <a:gd name="connsiteY3" fmla="*/ 4837776 h 4837776"/>
              <a:gd name="connsiteX4" fmla="*/ 23 w 4837200"/>
              <a:gd name="connsiteY4" fmla="*/ 4837776 h 4837776"/>
              <a:gd name="connsiteX5" fmla="*/ 0 w 4837200"/>
              <a:gd name="connsiteY5" fmla="*/ 147038 h 4837776"/>
              <a:gd name="connsiteX6" fmla="*/ 25355 w 4837200"/>
              <a:gd name="connsiteY6" fmla="*/ 31838 h 4837776"/>
              <a:gd name="connsiteX0" fmla="*/ 25355 w 4837200"/>
              <a:gd name="connsiteY0" fmla="*/ 31838 h 4837776"/>
              <a:gd name="connsiteX1" fmla="*/ 173175 w 4837200"/>
              <a:gd name="connsiteY1" fmla="*/ 0 h 4837776"/>
              <a:gd name="connsiteX2" fmla="*/ 4837200 w 4837200"/>
              <a:gd name="connsiteY2" fmla="*/ 600 h 4837776"/>
              <a:gd name="connsiteX3" fmla="*/ 4837200 w 4837200"/>
              <a:gd name="connsiteY3" fmla="*/ 4837776 h 4837776"/>
              <a:gd name="connsiteX4" fmla="*/ 23 w 4837200"/>
              <a:gd name="connsiteY4" fmla="*/ 4837776 h 4837776"/>
              <a:gd name="connsiteX5" fmla="*/ 0 w 4837200"/>
              <a:gd name="connsiteY5" fmla="*/ 147038 h 4837776"/>
              <a:gd name="connsiteX6" fmla="*/ 25355 w 4837200"/>
              <a:gd name="connsiteY6" fmla="*/ 31838 h 4837776"/>
              <a:gd name="connsiteX0" fmla="*/ 25355 w 4837200"/>
              <a:gd name="connsiteY0" fmla="*/ 32525 h 4838463"/>
              <a:gd name="connsiteX1" fmla="*/ 173175 w 4837200"/>
              <a:gd name="connsiteY1" fmla="*/ 687 h 4838463"/>
              <a:gd name="connsiteX2" fmla="*/ 4837200 w 4837200"/>
              <a:gd name="connsiteY2" fmla="*/ 1287 h 4838463"/>
              <a:gd name="connsiteX3" fmla="*/ 4837200 w 4837200"/>
              <a:gd name="connsiteY3" fmla="*/ 4838463 h 4838463"/>
              <a:gd name="connsiteX4" fmla="*/ 23 w 4837200"/>
              <a:gd name="connsiteY4" fmla="*/ 4838463 h 4838463"/>
              <a:gd name="connsiteX5" fmla="*/ 0 w 4837200"/>
              <a:gd name="connsiteY5" fmla="*/ 147725 h 4838463"/>
              <a:gd name="connsiteX6" fmla="*/ 25355 w 4837200"/>
              <a:gd name="connsiteY6" fmla="*/ 32525 h 4838463"/>
              <a:gd name="connsiteX0" fmla="*/ 25491 w 4837336"/>
              <a:gd name="connsiteY0" fmla="*/ 32525 h 4838463"/>
              <a:gd name="connsiteX1" fmla="*/ 173311 w 4837336"/>
              <a:gd name="connsiteY1" fmla="*/ 687 h 4838463"/>
              <a:gd name="connsiteX2" fmla="*/ 4837336 w 4837336"/>
              <a:gd name="connsiteY2" fmla="*/ 1287 h 4838463"/>
              <a:gd name="connsiteX3" fmla="*/ 4837336 w 4837336"/>
              <a:gd name="connsiteY3" fmla="*/ 4838463 h 4838463"/>
              <a:gd name="connsiteX4" fmla="*/ 159 w 4837336"/>
              <a:gd name="connsiteY4" fmla="*/ 4838463 h 4838463"/>
              <a:gd name="connsiteX5" fmla="*/ 136 w 4837336"/>
              <a:gd name="connsiteY5" fmla="*/ 147725 h 4838463"/>
              <a:gd name="connsiteX6" fmla="*/ 25491 w 4837336"/>
              <a:gd name="connsiteY6" fmla="*/ 32525 h 483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37336" h="4838463">
                <a:moveTo>
                  <a:pt x="25491" y="32525"/>
                </a:moveTo>
                <a:cubicBezTo>
                  <a:pt x="69396" y="-10015"/>
                  <a:pt x="93234" y="1837"/>
                  <a:pt x="173311" y="687"/>
                </a:cubicBezTo>
                <a:lnTo>
                  <a:pt x="4837336" y="1287"/>
                </a:lnTo>
                <a:lnTo>
                  <a:pt x="4837336" y="4838463"/>
                </a:lnTo>
                <a:lnTo>
                  <a:pt x="159" y="4838463"/>
                </a:lnTo>
                <a:cubicBezTo>
                  <a:pt x="151" y="3251071"/>
                  <a:pt x="144" y="1735117"/>
                  <a:pt x="136" y="147725"/>
                </a:cubicBezTo>
                <a:cubicBezTo>
                  <a:pt x="144" y="82244"/>
                  <a:pt x="-3432" y="64668"/>
                  <a:pt x="25491" y="32525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9A7FC6-57FE-46FF-B35F-4EB51DA0BD4C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94280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225FE41-7881-4996-AAA9-47B90019E9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www.ieefa.org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17CC723-0938-4A96-A0FD-00FA4717D6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390046E-B377-4F0D-B82C-A7035054D3C6}"/>
              </a:ext>
            </a:extLst>
          </p:cNvPr>
          <p:cNvCxnSpPr/>
          <p:nvPr userDrawn="1"/>
        </p:nvCxnSpPr>
        <p:spPr>
          <a:xfrm>
            <a:off x="1028700" y="6234546"/>
            <a:ext cx="101301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9C85058-9FDF-29A2-FB19-48548BEBE9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261" y="6334391"/>
            <a:ext cx="2075688" cy="38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16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ight /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35C0DBA-B958-984A-8540-551D3604D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169" y="999068"/>
            <a:ext cx="4876800" cy="645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C9ECF50-A899-D84A-8DA7-545D7B1945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2169" y="2286003"/>
            <a:ext cx="4876800" cy="35686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9A7FC6-57FE-46FF-B35F-4EB51DA0BD4C}"/>
              </a:ext>
            </a:extLst>
          </p:cNvPr>
          <p:cNvCxnSpPr>
            <a:cxnSpLocks/>
          </p:cNvCxnSpPr>
          <p:nvPr userDrawn="1"/>
        </p:nvCxnSpPr>
        <p:spPr>
          <a:xfrm>
            <a:off x="6236622" y="1871272"/>
            <a:ext cx="194280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225FE41-7881-4996-AAA9-47B90019E9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www.ieefa.org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17CC723-0938-4A96-A0FD-00FA4717D6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390046E-B377-4F0D-B82C-A7035054D3C6}"/>
              </a:ext>
            </a:extLst>
          </p:cNvPr>
          <p:cNvCxnSpPr/>
          <p:nvPr userDrawn="1"/>
        </p:nvCxnSpPr>
        <p:spPr>
          <a:xfrm>
            <a:off x="1028700" y="6234546"/>
            <a:ext cx="101301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F97C9D5B-9601-42CD-8221-C53281D8CE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990600"/>
            <a:ext cx="4837176" cy="4837176"/>
          </a:xfrm>
          <a:prstGeom prst="round1Rect">
            <a:avLst>
              <a:gd name="adj" fmla="val 1716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0CA924D-17E7-E1E7-C667-AC9E46BED2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261" y="6334391"/>
            <a:ext cx="2075688" cy="38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56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14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Graph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FCB9F5CF-0F1D-284B-B997-AC308FED47B9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028700" y="2286000"/>
            <a:ext cx="9067800" cy="31649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5652B48-7CDD-5645-B29B-54727CA5F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955835E-96E0-4E18-A4CB-F366FE94F407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94280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D97107E4-2ACF-4794-8BCF-22B87D486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www.ieefa.org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AF431858-F8D7-4016-9329-80E465DB6F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F34ACA3-DD1E-4825-9B33-7FDBA2C8B88B}"/>
              </a:ext>
            </a:extLst>
          </p:cNvPr>
          <p:cNvCxnSpPr/>
          <p:nvPr userDrawn="1"/>
        </p:nvCxnSpPr>
        <p:spPr>
          <a:xfrm>
            <a:off x="1028700" y="6234546"/>
            <a:ext cx="101301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C3BAC98-EDE6-2E5A-69B6-10789C02E1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261" y="6334391"/>
            <a:ext cx="2075688" cy="38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33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1440">
          <p15:clr>
            <a:srgbClr val="FBAE40"/>
          </p15:clr>
        </p15:guide>
        <p15:guide id="6" pos="63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Graph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Single Corner Rounded 17">
            <a:extLst>
              <a:ext uri="{FF2B5EF4-FFF2-40B4-BE49-F238E27FC236}">
                <a16:creationId xmlns:a16="http://schemas.microsoft.com/office/drawing/2014/main" id="{2B233360-1081-4AAA-8165-4D1851AC5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0800000" flipH="1">
            <a:off x="0" y="-6838"/>
            <a:ext cx="12192000" cy="5824847"/>
          </a:xfrm>
          <a:prstGeom prst="round1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FCB9F5CF-0F1D-284B-B997-AC308FED47B9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028700" y="2286000"/>
            <a:ext cx="9067800" cy="31649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5652B48-7CDD-5645-B29B-54727CA5F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955835E-96E0-4E18-A4CB-F366FE94F407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94280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D97107E4-2ACF-4794-8BCF-22B87D486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www.ieefa.org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AF431858-F8D7-4016-9329-80E465DB6F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F34ACA3-DD1E-4825-9B33-7FDBA2C8B88B}"/>
              </a:ext>
            </a:extLst>
          </p:cNvPr>
          <p:cNvCxnSpPr/>
          <p:nvPr userDrawn="1"/>
        </p:nvCxnSpPr>
        <p:spPr>
          <a:xfrm>
            <a:off x="1028700" y="6234546"/>
            <a:ext cx="101301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5597D78-E333-ECD5-F5ED-4DB6FE0CD9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261" y="6334391"/>
            <a:ext cx="2075688" cy="38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65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  <p15:guide id="6" pos="636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large images and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FD599-02AF-2FB2-E912-28792E296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905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EA181CA-33F5-1D76-0898-F2766B19B6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261" y="6334391"/>
            <a:ext cx="2075688" cy="381408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2991925-78EF-9690-DD0B-6E74E883C9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74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Single Corner Rounded 15">
            <a:extLst>
              <a:ext uri="{FF2B5EF4-FFF2-40B4-BE49-F238E27FC236}">
                <a16:creationId xmlns:a16="http://schemas.microsoft.com/office/drawing/2014/main" id="{C963D81F-9622-4AC4-BBB6-E63008D01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0800000" flipH="1">
            <a:off x="0" y="-6838"/>
            <a:ext cx="12192000" cy="5824847"/>
          </a:xfrm>
          <a:prstGeom prst="round1Rect">
            <a:avLst>
              <a:gd name="adj" fmla="val 0"/>
            </a:avLst>
          </a:prstGeom>
          <a:solidFill>
            <a:schemeClr val="tx2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C26CF-26CC-354C-BB60-AD3E01D575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700" y="2304344"/>
            <a:ext cx="7810500" cy="29892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A06611-233D-45FA-A146-AB9D4F4A78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525" y="978781"/>
            <a:ext cx="1589372" cy="1325563"/>
          </a:xfrm>
          <a:prstGeom prst="rect">
            <a:avLst/>
          </a:prstGeom>
        </p:spPr>
        <p:txBody>
          <a:bodyPr/>
          <a:lstStyle>
            <a:lvl1pPr>
              <a:defRPr sz="20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B529841E-0ED6-46C3-8C04-F6FB54D2E0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www.ieefa.org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0A505D45-FFA8-4D91-8624-932DDACFAB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DFE2BA5-CEDC-4C9B-81DD-116D87B7F504}"/>
              </a:ext>
            </a:extLst>
          </p:cNvPr>
          <p:cNvCxnSpPr/>
          <p:nvPr userDrawn="1"/>
        </p:nvCxnSpPr>
        <p:spPr>
          <a:xfrm>
            <a:off x="1028700" y="6234546"/>
            <a:ext cx="101301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BDF5C5B-2B9D-569C-51F1-49E4B2A2F0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261" y="6334391"/>
            <a:ext cx="2075688" cy="38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6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14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Single Corner Rounded 15">
            <a:extLst>
              <a:ext uri="{FF2B5EF4-FFF2-40B4-BE49-F238E27FC236}">
                <a16:creationId xmlns:a16="http://schemas.microsoft.com/office/drawing/2014/main" id="{C963D81F-9622-4AC4-BBB6-E63008D01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0800000" flipH="1">
            <a:off x="0" y="-6838"/>
            <a:ext cx="12192000" cy="5824847"/>
          </a:xfrm>
          <a:prstGeom prst="round1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C26CF-26CC-354C-BB60-AD3E01D575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700" y="2304344"/>
            <a:ext cx="7810500" cy="29892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A06611-233D-45FA-A146-AB9D4F4A78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525" y="978781"/>
            <a:ext cx="1589372" cy="1325563"/>
          </a:xfrm>
          <a:prstGeom prst="rect">
            <a:avLst/>
          </a:prstGeom>
        </p:spPr>
        <p:txBody>
          <a:bodyPr/>
          <a:lstStyle>
            <a:lvl1pPr>
              <a:defRPr sz="20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“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B529841E-0ED6-46C3-8C04-F6FB54D2E0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www.ieefa.org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0A505D45-FFA8-4D91-8624-932DDACFAB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DFE2BA5-CEDC-4C9B-81DD-116D87B7F504}"/>
              </a:ext>
            </a:extLst>
          </p:cNvPr>
          <p:cNvCxnSpPr/>
          <p:nvPr userDrawn="1"/>
        </p:nvCxnSpPr>
        <p:spPr>
          <a:xfrm>
            <a:off x="1028700" y="6234546"/>
            <a:ext cx="101301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F657FAA-F16B-FA88-9617-80AA4C0F47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261" y="6334391"/>
            <a:ext cx="2075688" cy="38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44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D6FA74B-53F8-584F-85D3-47FB14D40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FF6FC8C-5533-4F29-BD27-14DB30B91695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94280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E9C62438-693E-4366-9E15-75757669FD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www.ieefa.org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43C00FC5-182B-48CE-81DC-F05379F8A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647C3D3-D252-4BD3-9E33-4CBFADE3BCD7}"/>
              </a:ext>
            </a:extLst>
          </p:cNvPr>
          <p:cNvCxnSpPr/>
          <p:nvPr userDrawn="1"/>
        </p:nvCxnSpPr>
        <p:spPr>
          <a:xfrm>
            <a:off x="1028700" y="6234546"/>
            <a:ext cx="101301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4C55DB2-2DC6-40E3-9B0D-1EDADF66FA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700" y="2321923"/>
            <a:ext cx="4793670" cy="3311127"/>
          </a:xfrm>
          <a:prstGeom prst="rect">
            <a:avLst/>
          </a:prstGeom>
        </p:spPr>
        <p:txBody>
          <a:bodyPr/>
          <a:lstStyle>
            <a:lvl1pPr marL="0" indent="0" algn="l">
              <a:buFont typeface="+mj-lt"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888755B-5C0C-46C8-AEDE-660FB23CC8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65270" y="2321924"/>
            <a:ext cx="4876800" cy="3311126"/>
          </a:xfrm>
          <a:prstGeom prst="rect">
            <a:avLst/>
          </a:prstGeom>
        </p:spPr>
        <p:txBody>
          <a:bodyPr/>
          <a:lstStyle>
            <a:lvl1pPr marL="0" indent="0" algn="l">
              <a:buFont typeface="+mj-lt"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5" name="Picture 1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574C98A-EDAE-9568-84AC-62405AD492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261" y="6334391"/>
            <a:ext cx="2075688" cy="38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09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14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lue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A648E821-730C-4443-B627-C50A45EFA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0800000" flipH="1">
            <a:off x="0" y="-6838"/>
            <a:ext cx="12192000" cy="5824847"/>
          </a:xfrm>
          <a:prstGeom prst="round1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13C1B90-0A14-7B4B-B05B-357A6A88291E}"/>
              </a:ext>
            </a:extLst>
          </p:cNvPr>
          <p:cNvCxnSpPr>
            <a:cxnSpLocks/>
          </p:cNvCxnSpPr>
          <p:nvPr userDrawn="1"/>
        </p:nvCxnSpPr>
        <p:spPr>
          <a:xfrm>
            <a:off x="1028700" y="3707789"/>
            <a:ext cx="27210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E58E2CE6-6A25-40B9-BD31-82C750738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313" y="1656344"/>
            <a:ext cx="7865995" cy="1772655"/>
          </a:xfrm>
          <a:prstGeom prst="rect">
            <a:avLst/>
          </a:prstGeom>
        </p:spPr>
        <p:txBody>
          <a:bodyPr anchor="b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DEED2FE-4CB4-44AF-AFCD-C1967527F7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www.ieefa.org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F3B87B5-1E8C-4210-B54B-14BC33F346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756DF4-5366-44AD-92FC-E364D8121C9C}"/>
              </a:ext>
            </a:extLst>
          </p:cNvPr>
          <p:cNvCxnSpPr/>
          <p:nvPr userDrawn="1"/>
        </p:nvCxnSpPr>
        <p:spPr>
          <a:xfrm>
            <a:off x="1028700" y="6234546"/>
            <a:ext cx="101301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5D825F9-F2AB-4DCA-99DC-2612EE1FA1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3" y="672088"/>
            <a:ext cx="3810003" cy="700088"/>
          </a:xfrm>
          <a:prstGeom prst="rect">
            <a:avLst/>
          </a:prstGeom>
        </p:spPr>
      </p:pic>
      <p:pic>
        <p:nvPicPr>
          <p:cNvPr id="14" name="Picture 1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2E38C50-E210-ABF2-13CA-C2159BCEBB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261" y="6334391"/>
            <a:ext cx="2075688" cy="381408"/>
          </a:xfrm>
          <a:prstGeom prst="rect">
            <a:avLst/>
          </a:prstGeom>
        </p:spPr>
      </p:pic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E0745BA3-5923-7F1C-82A9-957FCCB9FE6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3153" y="4756995"/>
            <a:ext cx="7806047" cy="2811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presenter name and title </a:t>
            </a: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AA7A2920-76DD-9840-4C9E-8930F9B27D4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28700" y="5150703"/>
            <a:ext cx="7806047" cy="2811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date </a:t>
            </a:r>
          </a:p>
        </p:txBody>
      </p:sp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901FB4C1-58FC-D156-C5A3-CA48A1F583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36261" y="3941734"/>
            <a:ext cx="7806047" cy="2811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1C010F4-E1E5-354F-9B4A-6253D3DC2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6641" y="3044590"/>
            <a:ext cx="4868860" cy="2674724"/>
          </a:xfrm>
          <a:prstGeom prst="rect">
            <a:avLst/>
          </a:prstGeom>
        </p:spPr>
        <p:txBody>
          <a:bodyPr lIns="0" tIns="0" rIns="0" bIns="0" anchor="t" anchorCtr="0"/>
          <a:lstStyle>
            <a:lvl1pPr marL="285750" indent="-285750">
              <a:buFont typeface="Wingdings" pitchFamily="2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C2F7C8C0-EB32-3C44-930E-DE05403C543A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285649" y="3044590"/>
            <a:ext cx="4868860" cy="2674724"/>
          </a:xfrm>
          <a:prstGeom prst="rect">
            <a:avLst/>
          </a:prstGeom>
        </p:spPr>
        <p:txBody>
          <a:bodyPr lIns="0" tIns="0" rIns="0" bIns="0" anchor="t" anchorCtr="0"/>
          <a:lstStyle>
            <a:lvl1pPr marL="285750" indent="-285750">
              <a:buFont typeface="Wingdings" pitchFamily="2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06473F2-000A-7C44-9048-A0C0D4B65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EAB7162A-656B-3447-976F-951853C325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28700" y="2328554"/>
            <a:ext cx="4876800" cy="645284"/>
          </a:xfrm>
          <a:prstGeom prst="rect">
            <a:avLst/>
          </a:prstGeom>
        </p:spPr>
        <p:txBody>
          <a:bodyPr/>
          <a:lstStyle>
            <a:lvl1pPr>
              <a:buNone/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C8B98E47-9A5A-E54C-A093-86D516AAD0F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85649" y="2328554"/>
            <a:ext cx="4841410" cy="645284"/>
          </a:xfrm>
          <a:prstGeom prst="rect">
            <a:avLst/>
          </a:prstGeom>
        </p:spPr>
        <p:txBody>
          <a:bodyPr/>
          <a:lstStyle>
            <a:lvl1pPr>
              <a:buNone/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CC64DF2-C364-4B1C-A26F-F1B74E64B511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94280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56159386-8B81-42F3-83E1-1BB5DFC49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www.ieefa.org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C0D15786-B37F-423F-BDF4-7627962660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B59C1D4-7EBA-41D5-82F2-F88A6C680F9D}"/>
              </a:ext>
            </a:extLst>
          </p:cNvPr>
          <p:cNvCxnSpPr/>
          <p:nvPr userDrawn="1"/>
        </p:nvCxnSpPr>
        <p:spPr>
          <a:xfrm>
            <a:off x="1028700" y="6234546"/>
            <a:ext cx="101301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212F5C0-8868-54A3-8AC5-3F621F1338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261" y="6334391"/>
            <a:ext cx="2075688" cy="38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754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2476683E-62F2-7746-A136-3A729C70D8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6641" y="3044590"/>
            <a:ext cx="3078159" cy="2434671"/>
          </a:xfrm>
          <a:prstGeom prst="rect">
            <a:avLst/>
          </a:prstGeom>
        </p:spPr>
        <p:txBody>
          <a:bodyPr lIns="0" tIns="0" rIns="0" bIns="0" anchor="t" anchorCtr="0"/>
          <a:lstStyle>
            <a:lvl1pPr marL="285750" indent="-285750">
              <a:buFont typeface="Wingdings" pitchFamily="2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EF5BDE3-656A-414E-BE18-702CA738A9D2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039099" y="3052690"/>
            <a:ext cx="3115409" cy="2414445"/>
          </a:xfrm>
          <a:prstGeom prst="rect">
            <a:avLst/>
          </a:prstGeom>
        </p:spPr>
        <p:txBody>
          <a:bodyPr lIns="0" tIns="0" rIns="0" bIns="0" anchor="t" anchorCtr="0"/>
          <a:lstStyle>
            <a:lvl1pPr marL="285750" indent="-285750">
              <a:buFont typeface="Wingdings" pitchFamily="2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EAADDF0-090D-2C4F-BE2D-160C2C55029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539760" y="3044590"/>
            <a:ext cx="3115409" cy="2424558"/>
          </a:xfrm>
          <a:prstGeom prst="rect">
            <a:avLst/>
          </a:prstGeom>
        </p:spPr>
        <p:txBody>
          <a:bodyPr lIns="0" tIns="0" rIns="0" bIns="0" anchor="t" anchorCtr="0"/>
          <a:lstStyle>
            <a:lvl1pPr marL="285750" indent="-285750">
              <a:buFont typeface="Wingdings" pitchFamily="2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E0EAFBC-DE77-7648-95EC-91DDA529F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B4BD319C-69C3-3D46-977C-F80FD35E3C6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28700" y="2328554"/>
            <a:ext cx="3086100" cy="645284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4F6FB95E-AD0D-3843-8241-AB907F5915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39760" y="2328554"/>
            <a:ext cx="3041901" cy="645284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CC85BB87-C622-304F-9F58-8716188AA5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06621" y="2328554"/>
            <a:ext cx="3041902" cy="645284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91D167-36CC-446B-B7A3-6F8857A36575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94280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7CC4DC57-0918-4794-A95D-A316C0CDA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www.ieefa.org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AA9144F7-3375-46F8-BE16-5092EDF4E9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D0C2CC8-A5B9-4A5B-A287-5CA372579061}"/>
              </a:ext>
            </a:extLst>
          </p:cNvPr>
          <p:cNvCxnSpPr/>
          <p:nvPr userDrawn="1"/>
        </p:nvCxnSpPr>
        <p:spPr>
          <a:xfrm>
            <a:off x="1028700" y="6234546"/>
            <a:ext cx="101301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EC8DAB5-E26C-A166-DF76-DE5B5E22C8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261" y="6334391"/>
            <a:ext cx="2075688" cy="38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80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80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B9E731-6B9B-024E-9360-F9F34CC663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700" y="4313437"/>
            <a:ext cx="1828800" cy="4012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FD3D9C96-2F42-E545-BD97-AC8568E2F4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28700" y="4887668"/>
            <a:ext cx="1828800" cy="9712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892AA37C-BA0F-9C4F-B098-EDFE391C47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84600" y="4332486"/>
            <a:ext cx="1828800" cy="4012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EEAAAC92-F1DA-6847-8D56-1ACCD5E3B0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84600" y="4887668"/>
            <a:ext cx="1828800" cy="9712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F4E4153D-E2B3-7D4A-8D92-FF6597B2FB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31512" y="4313436"/>
            <a:ext cx="1828800" cy="4202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0D6B703A-5BF6-744F-A3D3-C65E3F8B3B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31512" y="4887669"/>
            <a:ext cx="1828800" cy="9712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982A9FE5-981A-B340-B8F8-D2DB83C196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296400" y="4332486"/>
            <a:ext cx="1828800" cy="4202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594B2391-B4C8-5542-8285-39BAD874EC1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96400" y="4887669"/>
            <a:ext cx="1828800" cy="9712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Picture Placeholder 25">
            <a:extLst>
              <a:ext uri="{FF2B5EF4-FFF2-40B4-BE49-F238E27FC236}">
                <a16:creationId xmlns:a16="http://schemas.microsoft.com/office/drawing/2014/main" id="{A2D87BC1-884E-CD4E-BABF-B7AF4DF7869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28700" y="2308936"/>
            <a:ext cx="1828800" cy="183159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25">
            <a:extLst>
              <a:ext uri="{FF2B5EF4-FFF2-40B4-BE49-F238E27FC236}">
                <a16:creationId xmlns:a16="http://schemas.microsoft.com/office/drawing/2014/main" id="{DB0763B3-E65F-8A47-AA7C-C9A56C50600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784600" y="2308936"/>
            <a:ext cx="1828800" cy="183159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9" name="Picture Placeholder 25">
            <a:extLst>
              <a:ext uri="{FF2B5EF4-FFF2-40B4-BE49-F238E27FC236}">
                <a16:creationId xmlns:a16="http://schemas.microsoft.com/office/drawing/2014/main" id="{1E0F47CF-6DE7-F745-B9D8-55421009AF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40500" y="2308936"/>
            <a:ext cx="1828800" cy="183159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0" name="Picture Placeholder 25">
            <a:extLst>
              <a:ext uri="{FF2B5EF4-FFF2-40B4-BE49-F238E27FC236}">
                <a16:creationId xmlns:a16="http://schemas.microsoft.com/office/drawing/2014/main" id="{B4621956-6AB4-E346-8900-9AE2A51ADBC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296400" y="2314278"/>
            <a:ext cx="1828800" cy="183159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B64062A-6292-0441-95CB-9A91F49DB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0747247-85D2-4DE0-A035-0F2F398295C9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94280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2BAC4501-17EB-40B4-97CC-2B2905C99B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www.ieefa.org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F6CBCC2A-E502-46EE-84E0-722804C50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066E661-25DB-4F5F-8DD3-F6FA2286C330}"/>
              </a:ext>
            </a:extLst>
          </p:cNvPr>
          <p:cNvCxnSpPr/>
          <p:nvPr userDrawn="1"/>
        </p:nvCxnSpPr>
        <p:spPr>
          <a:xfrm>
            <a:off x="1028700" y="6234546"/>
            <a:ext cx="101301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ADD2A28-9217-EA88-A0DC-D178EF7C51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261" y="6334391"/>
            <a:ext cx="2075688" cy="38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63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 userDrawn="1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  <p15:guide id="8" orient="horz" pos="3072" userDrawn="1">
          <p15:clr>
            <a:srgbClr val="FBAE40"/>
          </p15:clr>
        </p15:guide>
        <p15:guide id="13" pos="6384" userDrawn="1">
          <p15:clr>
            <a:srgbClr val="FBAE40"/>
          </p15:clr>
        </p15:guide>
        <p15:guide id="14" orient="horz" pos="3216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A116A2E3-682D-BD4F-9FC9-4546B0C9A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1056DE-470B-C64D-99AE-5039A021EC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1616" y="2328553"/>
            <a:ext cx="2286000" cy="91102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4ADA9C53-0DC4-4D43-B80C-9B0A9E0EBDE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6672" y="2328553"/>
            <a:ext cx="2286000" cy="91102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F8E68047-DF25-AB45-A0F0-F4DFE23516C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6672" y="3336211"/>
            <a:ext cx="2286000" cy="24909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61DB1B27-14E7-1549-BDAA-6DD31A1B1FC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839200" y="2328553"/>
            <a:ext cx="2286000" cy="91102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69D66743-22F2-C84F-9FD2-F350766D6CD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839200" y="3331030"/>
            <a:ext cx="2286000" cy="24665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4A38EF55-8739-4A40-A228-67296EA938B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557921" y="2328553"/>
            <a:ext cx="2286000" cy="91102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268DC74C-B0F9-2649-BEC3-BBA0BD73765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557921" y="3331029"/>
            <a:ext cx="2286000" cy="24665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B1422B-E6C5-43B2-9F2B-DECEB381214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41616" y="3331029"/>
            <a:ext cx="2286000" cy="24669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9C017EA-9DB1-433E-ABB8-44C91E4D1A43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94280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94EB517B-A142-4F20-AA52-B4808575A8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www.ieefa.org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F09578D-03FD-4B47-98FB-96A3A0960C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23B8BC7-5849-491C-BE37-F8C16DA6C5E7}"/>
              </a:ext>
            </a:extLst>
          </p:cNvPr>
          <p:cNvCxnSpPr/>
          <p:nvPr userDrawn="1"/>
        </p:nvCxnSpPr>
        <p:spPr>
          <a:xfrm>
            <a:off x="1028700" y="6234546"/>
            <a:ext cx="101301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285BC72-10D6-3495-3FA0-03EB30B181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261" y="6334391"/>
            <a:ext cx="2075688" cy="38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873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1440">
          <p15:clr>
            <a:srgbClr val="FBAE40"/>
          </p15:clr>
        </p15:guide>
        <p15:guide id="14" pos="148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A116A2E3-682D-BD4F-9FC9-4546B0C9A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1056DE-470B-C64D-99AE-5039A021EC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1616" y="2328553"/>
            <a:ext cx="2286000" cy="91102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4ADA9C53-0DC4-4D43-B80C-9B0A9E0EBDE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6672" y="2328553"/>
            <a:ext cx="2286000" cy="91102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F8E68047-DF25-AB45-A0F0-F4DFE23516C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6672" y="3336211"/>
            <a:ext cx="2286000" cy="24909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61DB1B27-14E7-1549-BDAA-6DD31A1B1FC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839200" y="2328553"/>
            <a:ext cx="2286000" cy="91102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69D66743-22F2-C84F-9FD2-F350766D6CD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839200" y="3331030"/>
            <a:ext cx="2286000" cy="24665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4A38EF55-8739-4A40-A228-67296EA938B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574144" y="2328553"/>
            <a:ext cx="2286000" cy="91102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268DC74C-B0F9-2649-BEC3-BBA0BD73765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557921" y="3331029"/>
            <a:ext cx="2286000" cy="24665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B1422B-E6C5-43B2-9F2B-DECEB381214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68377" y="3331029"/>
            <a:ext cx="2286000" cy="24669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9C017EA-9DB1-433E-ABB8-44C91E4D1A43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94280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94EB517B-A142-4F20-AA52-B4808575A8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www.ieefa.org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F09578D-03FD-4B47-98FB-96A3A0960C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23B8BC7-5849-491C-BE37-F8C16DA6C5E7}"/>
              </a:ext>
            </a:extLst>
          </p:cNvPr>
          <p:cNvCxnSpPr/>
          <p:nvPr userDrawn="1"/>
        </p:nvCxnSpPr>
        <p:spPr>
          <a:xfrm>
            <a:off x="1028700" y="6234546"/>
            <a:ext cx="101301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F99CFC6-620A-95FE-E3A2-056633DD94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261" y="6334391"/>
            <a:ext cx="2075689" cy="38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5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1440">
          <p15:clr>
            <a:srgbClr val="FBAE40"/>
          </p15:clr>
        </p15:guide>
        <p15:guide id="14" pos="148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a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63934611-AEEB-4DF5-8F80-0ECADDF5A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7107" y="999068"/>
            <a:ext cx="4876800" cy="645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C6FBCC0-7114-415F-A4E5-DB8DA35FD0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57107" y="2286004"/>
            <a:ext cx="4876800" cy="1465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AF93949-28D4-4FA3-8A2F-D83DD28EA54E}"/>
              </a:ext>
            </a:extLst>
          </p:cNvPr>
          <p:cNvCxnSpPr>
            <a:cxnSpLocks/>
          </p:cNvCxnSpPr>
          <p:nvPr userDrawn="1"/>
        </p:nvCxnSpPr>
        <p:spPr>
          <a:xfrm>
            <a:off x="6290359" y="1871272"/>
            <a:ext cx="194280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8ED62B9-7FD4-4484-8064-8EF248C5C9AA}"/>
              </a:ext>
            </a:extLst>
          </p:cNvPr>
          <p:cNvCxnSpPr/>
          <p:nvPr userDrawn="1"/>
        </p:nvCxnSpPr>
        <p:spPr>
          <a:xfrm>
            <a:off x="1028700" y="6234546"/>
            <a:ext cx="101301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C4A91E3-078E-4344-BD4C-A07EC5FFE6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550" y="5173065"/>
            <a:ext cx="2937228" cy="539716"/>
          </a:xfrm>
          <a:prstGeom prst="rect">
            <a:avLst/>
          </a:prstGeom>
        </p:spPr>
      </p:pic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1CCC8FE3-F86D-4F5C-A156-0ADF8B69FB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990600"/>
            <a:ext cx="4837176" cy="4837176"/>
          </a:xfrm>
          <a:prstGeom prst="round1Rect">
            <a:avLst>
              <a:gd name="adj" fmla="val 2232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47F80E-6ACB-AFDC-225F-8373A9A4A63F}"/>
              </a:ext>
            </a:extLst>
          </p:cNvPr>
          <p:cNvSpPr txBox="1"/>
          <p:nvPr userDrawn="1"/>
        </p:nvSpPr>
        <p:spPr>
          <a:xfrm>
            <a:off x="9501140" y="5173065"/>
            <a:ext cx="1888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www.ieefa.org</a:t>
            </a:r>
          </a:p>
        </p:txBody>
      </p:sp>
    </p:spTree>
    <p:extLst>
      <p:ext uri="{BB962C8B-B14F-4D97-AF65-F5344CB8AC3E}">
        <p14:creationId xmlns:p14="http://schemas.microsoft.com/office/powerpoint/2010/main" val="121854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ate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0B37669-168F-4369-8322-647D4A7939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4528" y="5163878"/>
            <a:ext cx="2955271" cy="54303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1FFAF38-B7A8-4A2A-9246-141A1D085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7107" y="999068"/>
            <a:ext cx="4876800" cy="645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B54489-8811-48E0-A5D7-955B3F8CB6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57107" y="2286004"/>
            <a:ext cx="4876800" cy="1465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148C212-EF82-4EB1-A15D-D896E7155D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990600"/>
            <a:ext cx="4837176" cy="4837176"/>
          </a:xfrm>
          <a:prstGeom prst="round1Rect">
            <a:avLst>
              <a:gd name="adj" fmla="val 2232"/>
            </a:avLst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0400215-368D-4441-A9BC-DF4A5FB9E9D6}"/>
              </a:ext>
            </a:extLst>
          </p:cNvPr>
          <p:cNvCxnSpPr>
            <a:cxnSpLocks/>
          </p:cNvCxnSpPr>
          <p:nvPr userDrawn="1"/>
        </p:nvCxnSpPr>
        <p:spPr>
          <a:xfrm>
            <a:off x="6290359" y="1871272"/>
            <a:ext cx="194280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80A61F0-9A60-4649-ABA1-6D76F4BB2473}"/>
              </a:ext>
            </a:extLst>
          </p:cNvPr>
          <p:cNvCxnSpPr/>
          <p:nvPr userDrawn="1"/>
        </p:nvCxnSpPr>
        <p:spPr>
          <a:xfrm>
            <a:off x="1028700" y="6234546"/>
            <a:ext cx="101301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2EA852B-4AA0-433F-4E63-C81C0E560345}"/>
              </a:ext>
            </a:extLst>
          </p:cNvPr>
          <p:cNvSpPr txBox="1"/>
          <p:nvPr userDrawn="1"/>
        </p:nvSpPr>
        <p:spPr>
          <a:xfrm>
            <a:off x="9501140" y="5173065"/>
            <a:ext cx="1888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www.ieefa.org</a:t>
            </a:r>
          </a:p>
        </p:txBody>
      </p:sp>
    </p:spTree>
    <p:extLst>
      <p:ext uri="{BB962C8B-B14F-4D97-AF65-F5344CB8AC3E}">
        <p14:creationId xmlns:p14="http://schemas.microsoft.com/office/powerpoint/2010/main" val="3496994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14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ate 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0B37669-168F-4369-8322-647D4A7939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4528" y="5163878"/>
            <a:ext cx="2955271" cy="54303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1FFAF38-B7A8-4A2A-9246-141A1D085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7107" y="999068"/>
            <a:ext cx="4876800" cy="645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B54489-8811-48E0-A5D7-955B3F8CB6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57107" y="2286004"/>
            <a:ext cx="4876800" cy="1465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148C212-EF82-4EB1-A15D-D896E7155D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990600"/>
            <a:ext cx="4837176" cy="4837176"/>
          </a:xfrm>
          <a:prstGeom prst="round1Rect">
            <a:avLst>
              <a:gd name="adj" fmla="val 2232"/>
            </a:avLst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0400215-368D-4441-A9BC-DF4A5FB9E9D6}"/>
              </a:ext>
            </a:extLst>
          </p:cNvPr>
          <p:cNvCxnSpPr>
            <a:cxnSpLocks/>
          </p:cNvCxnSpPr>
          <p:nvPr userDrawn="1"/>
        </p:nvCxnSpPr>
        <p:spPr>
          <a:xfrm>
            <a:off x="6290359" y="1871272"/>
            <a:ext cx="194280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80A61F0-9A60-4649-ABA1-6D76F4BB2473}"/>
              </a:ext>
            </a:extLst>
          </p:cNvPr>
          <p:cNvCxnSpPr/>
          <p:nvPr userDrawn="1"/>
        </p:nvCxnSpPr>
        <p:spPr>
          <a:xfrm>
            <a:off x="1028700" y="6234546"/>
            <a:ext cx="101301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53CDB82-100F-06CD-0CA0-EF36C144ABBE}"/>
              </a:ext>
            </a:extLst>
          </p:cNvPr>
          <p:cNvSpPr txBox="1"/>
          <p:nvPr userDrawn="1"/>
        </p:nvSpPr>
        <p:spPr>
          <a:xfrm>
            <a:off x="9501140" y="5173065"/>
            <a:ext cx="1888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www.ieefa.org</a:t>
            </a:r>
          </a:p>
        </p:txBody>
      </p:sp>
    </p:spTree>
    <p:extLst>
      <p:ext uri="{BB962C8B-B14F-4D97-AF65-F5344CB8AC3E}">
        <p14:creationId xmlns:p14="http://schemas.microsoft.com/office/powerpoint/2010/main" val="2302179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14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 With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DCD5960-F6C1-4B5B-9AA3-874B4FA207A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2E31DFB3-42E8-9540-92FB-4AE3F4203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" y="1093848"/>
            <a:ext cx="6733308" cy="5764151"/>
          </a:xfrm>
          <a:prstGeom prst="round1Rect">
            <a:avLst>
              <a:gd name="adj" fmla="val 2917"/>
            </a:avLst>
          </a:prstGeom>
          <a:solidFill>
            <a:schemeClr val="bg1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13C1B90-0A14-7B4B-B05B-357A6A88291E}"/>
              </a:ext>
            </a:extLst>
          </p:cNvPr>
          <p:cNvCxnSpPr>
            <a:cxnSpLocks/>
          </p:cNvCxnSpPr>
          <p:nvPr userDrawn="1"/>
        </p:nvCxnSpPr>
        <p:spPr>
          <a:xfrm>
            <a:off x="1036261" y="3986609"/>
            <a:ext cx="27210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90097E88-8912-8A4F-9D00-BDA132434FE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3153" y="5821045"/>
            <a:ext cx="5359335" cy="3155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presenter name and 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58E2CE6-6A25-40B9-BD31-82C750738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314" y="2327563"/>
            <a:ext cx="5416174" cy="1334183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8DAF2C0-7B69-444C-9F16-87A7490063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53" y="1502265"/>
            <a:ext cx="2781040" cy="511016"/>
          </a:xfrm>
          <a:prstGeom prst="rect">
            <a:avLst/>
          </a:prstGeom>
        </p:spPr>
      </p:pic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86F84B19-1FC8-EA51-917C-E79A972C45B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33153" y="4237656"/>
            <a:ext cx="5359335" cy="4528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subtitle/description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0DE07B4A-C3A0-1BB4-6FAF-5DD6AF31106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033153" y="6178775"/>
            <a:ext cx="5359335" cy="3155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2078991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lue With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DCD5960-F6C1-4B5B-9AA3-874B4FA207A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B86D1AB3-2160-82B4-F8AE-D9B1F2C86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" y="1093848"/>
            <a:ext cx="6733308" cy="5764151"/>
          </a:xfrm>
          <a:prstGeom prst="round1Rect">
            <a:avLst>
              <a:gd name="adj" fmla="val 2917"/>
            </a:avLst>
          </a:prstGeom>
          <a:solidFill>
            <a:schemeClr val="accent2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4386D8-41F8-BE73-ED9A-24E88B550AD1}"/>
              </a:ext>
            </a:extLst>
          </p:cNvPr>
          <p:cNvCxnSpPr>
            <a:cxnSpLocks/>
          </p:cNvCxnSpPr>
          <p:nvPr userDrawn="1"/>
        </p:nvCxnSpPr>
        <p:spPr>
          <a:xfrm>
            <a:off x="1036261" y="3986609"/>
            <a:ext cx="27210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itle 3">
            <a:extLst>
              <a:ext uri="{FF2B5EF4-FFF2-40B4-BE49-F238E27FC236}">
                <a16:creationId xmlns:a16="http://schemas.microsoft.com/office/drawing/2014/main" id="{0F6F5DF9-A5D1-08E9-F2ED-1817A259B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314" y="2327563"/>
            <a:ext cx="5416174" cy="1334183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A84A1B7-449C-8F78-3755-5A478AE760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53" y="1502265"/>
            <a:ext cx="2781040" cy="511016"/>
          </a:xfrm>
          <a:prstGeom prst="rect">
            <a:avLst/>
          </a:prstGeom>
        </p:spPr>
      </p:pic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5DB43E10-FBA6-5F32-1BA3-2A11A104A72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33153" y="4237656"/>
            <a:ext cx="5359335" cy="4528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subtitle/description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C1F44A27-D324-6C44-1C4E-F44FCFD3F81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3153" y="5821045"/>
            <a:ext cx="5359335" cy="3155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presenter name and title</a:t>
            </a:r>
          </a:p>
        </p:txBody>
      </p:sp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id="{F6693B39-12C9-2212-F8D4-D23275472D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033153" y="6178775"/>
            <a:ext cx="5359335" cy="3155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3653759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ea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5A44032-A46C-4BFC-A9AC-5D07C2159B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699" y="1511704"/>
            <a:ext cx="10130147" cy="35662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0">
                <a:solidFill>
                  <a:schemeClr val="bg2">
                    <a:lumMod val="90000"/>
                  </a:schemeClr>
                </a:solidFill>
              </a:defRPr>
            </a:lvl1pPr>
            <a:lvl2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8BFD865-74BB-5B40-8DA8-7D7B921A7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593571"/>
            <a:ext cx="10130146" cy="15022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04D38466-F5B7-4DEA-A0D7-3D4F5C9100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www.ieefa.org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156E10E-3846-446A-B777-8DF1D5C16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516BF83-7EEC-43DC-BBA3-52123A00549A}"/>
              </a:ext>
            </a:extLst>
          </p:cNvPr>
          <p:cNvCxnSpPr/>
          <p:nvPr userDrawn="1"/>
        </p:nvCxnSpPr>
        <p:spPr>
          <a:xfrm>
            <a:off x="1028700" y="6234546"/>
            <a:ext cx="101301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70C22F6-DCA9-CB53-03A2-FD395A7E0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261" y="6334391"/>
            <a:ext cx="2075688" cy="38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27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14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ea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5A44032-A46C-4BFC-A9AC-5D07C2159B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699" y="1511704"/>
            <a:ext cx="10130147" cy="356624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280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8BFD865-74BB-5B40-8DA8-7D7B921A7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593571"/>
            <a:ext cx="10130146" cy="15022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E7F2AB2-0EC4-E5F2-F2C7-A31797B16F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www.ieefa.org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DD38521-66F1-EA5D-726C-0528B43BED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CFD3CB-E0F4-DA41-5F37-68309A68AFDE}"/>
              </a:ext>
            </a:extLst>
          </p:cNvPr>
          <p:cNvCxnSpPr/>
          <p:nvPr userDrawn="1"/>
        </p:nvCxnSpPr>
        <p:spPr>
          <a:xfrm>
            <a:off x="1028700" y="6234546"/>
            <a:ext cx="101301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9677847-B43C-55F7-66BF-9EF0636AE5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261" y="6334391"/>
            <a:ext cx="2075689" cy="38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328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14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ingl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C26CF-26CC-354C-BB60-AD3E01D575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700" y="2286000"/>
            <a:ext cx="7810499" cy="29045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dirty="0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BEC4E73-6A9F-2F46-89D1-559CE56C12BE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94280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8BFD865-74BB-5B40-8DA8-7D7B921A7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8331B0C0-80E7-4269-BF57-150F8A8BE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www.ieefa.org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1D2535E-9579-4B94-89D6-A9A1E1967C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1F4FB2-8DDC-4BA9-8C36-8EEA5AE0E405}"/>
              </a:ext>
            </a:extLst>
          </p:cNvPr>
          <p:cNvCxnSpPr/>
          <p:nvPr userDrawn="1"/>
        </p:nvCxnSpPr>
        <p:spPr>
          <a:xfrm>
            <a:off x="1028700" y="6234546"/>
            <a:ext cx="101301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943095D-E50D-85CB-C902-88BDD4D19F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261" y="6334391"/>
            <a:ext cx="2075688" cy="38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01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14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ingle Column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Single Corner Rounded 17">
            <a:extLst>
              <a:ext uri="{FF2B5EF4-FFF2-40B4-BE49-F238E27FC236}">
                <a16:creationId xmlns:a16="http://schemas.microsoft.com/office/drawing/2014/main" id="{C166EFBF-84E5-43DF-98A8-D80FCA52FA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0800000" flipH="1">
            <a:off x="0" y="0"/>
            <a:ext cx="12192000" cy="5824847"/>
          </a:xfrm>
          <a:prstGeom prst="round1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C26CF-26CC-354C-BB60-AD3E01D575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700" y="2286000"/>
            <a:ext cx="7810499" cy="29045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dirty="0" smtClean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BEC4E73-6A9F-2F46-89D1-559CE56C12BE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94280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8BFD865-74BB-5B40-8DA8-7D7B921A7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00332"/>
            <a:ext cx="7810500" cy="114402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8331B0C0-80E7-4269-BF57-150F8A8BE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www.ieefa.org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1D2535E-9579-4B94-89D6-A9A1E1967C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1F4FB2-8DDC-4BA9-8C36-8EEA5AE0E405}"/>
              </a:ext>
            </a:extLst>
          </p:cNvPr>
          <p:cNvCxnSpPr/>
          <p:nvPr userDrawn="1"/>
        </p:nvCxnSpPr>
        <p:spPr>
          <a:xfrm>
            <a:off x="1028700" y="6234546"/>
            <a:ext cx="101301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4D70CD6-910A-0230-07D0-532E98AD1F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261" y="6334391"/>
            <a:ext cx="2075688" cy="38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631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ingle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Single Corner Rounded 17">
            <a:extLst>
              <a:ext uri="{FF2B5EF4-FFF2-40B4-BE49-F238E27FC236}">
                <a16:creationId xmlns:a16="http://schemas.microsoft.com/office/drawing/2014/main" id="{C166EFBF-84E5-43DF-98A8-D80FCA52FA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0800000" flipH="1">
            <a:off x="0" y="-6838"/>
            <a:ext cx="12192000" cy="5824847"/>
          </a:xfrm>
          <a:prstGeom prst="round1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C26CF-26CC-354C-BB60-AD3E01D575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700" y="2286000"/>
            <a:ext cx="7810499" cy="29045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dirty="0" smtClean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BEC4E73-6A9F-2F46-89D1-559CE56C12BE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94280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8BFD865-74BB-5B40-8DA8-7D7B921A7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06A4404-B03E-4EF1-A0DC-816ACA1B4A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www.ieefa.org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55F6CDD-B269-428D-8BD1-8F072A1B27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E2E986D-3E1A-4812-8720-74C4E5E2B6D6}"/>
              </a:ext>
            </a:extLst>
          </p:cNvPr>
          <p:cNvCxnSpPr/>
          <p:nvPr userDrawn="1"/>
        </p:nvCxnSpPr>
        <p:spPr>
          <a:xfrm>
            <a:off x="1028700" y="6234546"/>
            <a:ext cx="101301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45D3444-AD5D-9456-566B-5ACDC98C62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261" y="6334391"/>
            <a:ext cx="2075688" cy="38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842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14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59" r:id="rId2"/>
    <p:sldLayoutId id="2147483687" r:id="rId3"/>
    <p:sldLayoutId id="2147483685" r:id="rId4"/>
    <p:sldLayoutId id="2147483689" r:id="rId5"/>
    <p:sldLayoutId id="2147483704" r:id="rId6"/>
    <p:sldLayoutId id="2147483692" r:id="rId7"/>
    <p:sldLayoutId id="2147483674" r:id="rId8"/>
    <p:sldLayoutId id="2147483688" r:id="rId9"/>
    <p:sldLayoutId id="2147483705" r:id="rId10"/>
    <p:sldLayoutId id="2147483671" r:id="rId11"/>
    <p:sldLayoutId id="2147483673" r:id="rId12"/>
    <p:sldLayoutId id="2147483703" r:id="rId13"/>
    <p:sldLayoutId id="2147483691" r:id="rId14"/>
    <p:sldLayoutId id="2147483678" r:id="rId15"/>
    <p:sldLayoutId id="2147483708" r:id="rId16"/>
    <p:sldLayoutId id="2147483701" r:id="rId17"/>
    <p:sldLayoutId id="2147483677" r:id="rId18"/>
    <p:sldLayoutId id="2147483699" r:id="rId19"/>
    <p:sldLayoutId id="2147483679" r:id="rId20"/>
    <p:sldLayoutId id="2147483680" r:id="rId21"/>
    <p:sldLayoutId id="2147483660" r:id="rId22"/>
    <p:sldLayoutId id="2147483696" r:id="rId23"/>
    <p:sldLayoutId id="2147483694" r:id="rId24"/>
    <p:sldLayoutId id="2147483684" r:id="rId25"/>
    <p:sldLayoutId id="2147483707" r:id="rId26"/>
    <p:sldLayoutId id="2147483700" r:id="rId2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7008" userDrawn="1">
          <p15:clr>
            <a:srgbClr val="F26B43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24" userDrawn="1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orient="horz" pos="624" userDrawn="1">
          <p15:clr>
            <a:srgbClr val="F26B43"/>
          </p15:clr>
        </p15:guide>
        <p15:guide id="18" orient="horz" pos="3672" userDrawn="1">
          <p15:clr>
            <a:srgbClr val="F26B43"/>
          </p15:clr>
        </p15:guide>
        <p15:guide id="19" pos="3984" userDrawn="1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dschlissel@IEEFA.or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microsoft.com/office/2018/10/relationships/comments" Target="../comments/modernComment_1B3_5E9D3037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7A1D7A8-9660-2ECE-CC0D-63A0130AB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312" y="1656344"/>
            <a:ext cx="8730395" cy="1772655"/>
          </a:xfrm>
        </p:spPr>
        <p:txBody>
          <a:bodyPr/>
          <a:lstStyle/>
          <a:p>
            <a:r>
              <a:rPr lang="en-US" dirty="0"/>
              <a:t>SMR Risks &amp; Warning Signs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C03E45-7CC7-CFB1-759C-9385CB9E1B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www.ieefa.org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8AABE7-771B-0247-D3B0-032EA745B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82931A-7D25-4B4B-9464-57AE418934A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A1B5713-A22D-201E-9674-A3A7D90BA5A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/>
              <a:t>David Schlissel, IEEFA Director of Resource Planning Analysis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2A5959F-4E71-FD01-E419-31649056E32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 January 11, 2024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C991F3E-5D20-0AFE-AA1E-5CD26AD8FA0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36261" y="3941734"/>
            <a:ext cx="8670446" cy="281164"/>
          </a:xfrm>
        </p:spPr>
        <p:txBody>
          <a:bodyPr/>
          <a:lstStyle/>
          <a:p>
            <a:r>
              <a:rPr lang="en-US" dirty="0"/>
              <a:t>Presentation for MEIC &amp; the Montana Chapter of the Sierra Club</a:t>
            </a:r>
          </a:p>
        </p:txBody>
      </p:sp>
    </p:spTree>
    <p:extLst>
      <p:ext uri="{BB962C8B-B14F-4D97-AF65-F5344CB8AC3E}">
        <p14:creationId xmlns:p14="http://schemas.microsoft.com/office/powerpoint/2010/main" val="469956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737E2-1EBF-6244-8E0A-274D170CC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159540"/>
            <a:ext cx="10130147" cy="3948940"/>
          </a:xfrm>
        </p:spPr>
        <p:txBody>
          <a:bodyPr anchor="t">
            <a:normAutofit/>
          </a:bodyPr>
          <a:lstStyle/>
          <a:p>
            <a:pPr marL="3429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Ratepayers of Vogtle’s owners will have to bear the greatest part of the cost overrun</a:t>
            </a:r>
          </a:p>
          <a:p>
            <a:pPr marL="3429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Georgia Power Company will bear only a small portion of its 45.7% of the project’s ultimate cost</a:t>
            </a:r>
          </a:p>
          <a:p>
            <a:pPr marL="3429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The ratepayers of the other three owners likely will have to bear all of their shares of the project’s higher cost</a:t>
            </a:r>
          </a:p>
          <a:p>
            <a:pPr marL="0" indent="0">
              <a:spcBef>
                <a:spcPts val="2400"/>
              </a:spcBef>
              <a:buNone/>
            </a:pPr>
            <a:endParaRPr lang="en-US" sz="20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E966EE-4FBD-534E-AAED-6C54465EF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99068"/>
            <a:ext cx="9933826" cy="645284"/>
          </a:xfrm>
        </p:spPr>
        <p:txBody>
          <a:bodyPr anchor="b">
            <a:noAutofit/>
          </a:bodyPr>
          <a:lstStyle/>
          <a:p>
            <a:r>
              <a:rPr lang="en-US" sz="2800" dirty="0"/>
              <a:t>Who Will Bear Most of Vogtle’s Higher Cost?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C25C0-C28C-43A9-A830-FCBFC8BAA6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 dirty="0"/>
              <a:t>www.ieefa.org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E5F9E-39DA-49B7-8AA0-FF8E2B15D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7782931A-7D25-4B4B-9464-57AE418934A3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248402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737E2-1EBF-6244-8E0A-274D170CC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1967345"/>
            <a:ext cx="10130147" cy="413393"/>
          </a:xfrm>
        </p:spPr>
        <p:txBody>
          <a:bodyPr anchor="t">
            <a:no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n-US" sz="2000" dirty="0"/>
              <a:t>The industry’s </a:t>
            </a:r>
            <a:r>
              <a:rPr lang="en-US" sz="2000" b="1" dirty="0"/>
              <a:t>current claims for SMRs </a:t>
            </a:r>
            <a:r>
              <a:rPr lang="en-US" sz="2000" dirty="0"/>
              <a:t>are mostly the same as they were before Vogtle</a:t>
            </a:r>
            <a:endParaRPr lang="en-US" sz="2000" b="1" dirty="0"/>
          </a:p>
          <a:p>
            <a:pPr marL="0" indent="0">
              <a:spcBef>
                <a:spcPts val="2400"/>
              </a:spcBef>
              <a:buNone/>
            </a:pPr>
            <a:endParaRPr lang="en-US" sz="2000" b="1" dirty="0"/>
          </a:p>
          <a:p>
            <a:pPr marL="0" indent="0">
              <a:spcBef>
                <a:spcPts val="2400"/>
              </a:spcBef>
              <a:buNone/>
            </a:pPr>
            <a:endParaRPr lang="en-US" sz="2000" b="1" dirty="0"/>
          </a:p>
          <a:p>
            <a:pPr marL="3429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E966EE-4FBD-534E-AAED-6C54465EF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99068"/>
            <a:ext cx="9933826" cy="645284"/>
          </a:xfrm>
        </p:spPr>
        <p:txBody>
          <a:bodyPr anchor="b">
            <a:noAutofit/>
          </a:bodyPr>
          <a:lstStyle/>
          <a:p>
            <a:r>
              <a:rPr lang="en-US" sz="2800" dirty="0"/>
              <a:t>What Claims Does the Nuclear Industry Now Make for SMRs After the Experience at Vogtle?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C25C0-C28C-43A9-A830-FCBFC8BAA6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 dirty="0"/>
              <a:t>www.ieefa.org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E5F9E-39DA-49B7-8AA0-FF8E2B15D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7782931A-7D25-4B4B-9464-57AE418934A3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US" sz="9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2F2B3A-6F4D-8202-6691-A915669532F2}"/>
              </a:ext>
            </a:extLst>
          </p:cNvPr>
          <p:cNvSpPr/>
          <p:nvPr/>
        </p:nvSpPr>
        <p:spPr>
          <a:xfrm>
            <a:off x="1028700" y="2366390"/>
            <a:ext cx="10130147" cy="7837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“Simplified, modular, ultra compact nuclear island (costliest portion of any reactor) reduces construction costs/schedule.”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/>
              <a:t>Westinghouse, 2023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67E00E-2AE4-644F-8EA6-D55F541D8185}"/>
              </a:ext>
            </a:extLst>
          </p:cNvPr>
          <p:cNvSpPr txBox="1"/>
          <p:nvPr/>
        </p:nvSpPr>
        <p:spPr>
          <a:xfrm>
            <a:off x="1008227" y="3353897"/>
            <a:ext cx="105002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2400"/>
              </a:spcBef>
              <a:spcAft>
                <a:spcPts val="1800"/>
              </a:spcAft>
              <a:buNone/>
            </a:pPr>
            <a:r>
              <a:rPr lang="en-US" sz="2000" b="1" i="1" dirty="0">
                <a:solidFill>
                  <a:schemeClr val="bg1"/>
                </a:solidFill>
              </a:rPr>
              <a:t>The industry and its supporters also claim that by building lots of SMRs, the cost per MWh will decline – that is, there will be learning curve that will lead to cost reductions</a:t>
            </a:r>
          </a:p>
        </p:txBody>
      </p:sp>
    </p:spTree>
    <p:extLst>
      <p:ext uri="{BB962C8B-B14F-4D97-AF65-F5344CB8AC3E}">
        <p14:creationId xmlns:p14="http://schemas.microsoft.com/office/powerpoint/2010/main" val="3823526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966EE-4FBD-534E-AAED-6C54465EF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1" y="999068"/>
            <a:ext cx="5380978" cy="729248"/>
          </a:xfrm>
        </p:spPr>
        <p:txBody>
          <a:bodyPr anchor="b">
            <a:noAutofit/>
          </a:bodyPr>
          <a:lstStyle/>
          <a:p>
            <a:r>
              <a:rPr lang="en-US" sz="2800" dirty="0"/>
              <a:t>Have the Estimated Costs of Any Proposed SMRs Gone Up?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C25C0-C28C-43A9-A830-FCBFC8BAA6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 dirty="0"/>
              <a:t>www.ieefa.org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E5F9E-39DA-49B7-8AA0-FF8E2B15D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7782931A-7D25-4B4B-9464-57AE418934A3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en-US" sz="9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82055C4-A124-4356-98ED-BBF7C3EDA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378" y="1772460"/>
            <a:ext cx="6776621" cy="4396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F2DFA2-4A91-FEE4-49E7-D42040B1A03F}"/>
              </a:ext>
            </a:extLst>
          </p:cNvPr>
          <p:cNvSpPr txBox="1"/>
          <p:nvPr/>
        </p:nvSpPr>
        <p:spPr>
          <a:xfrm>
            <a:off x="926635" y="2298180"/>
            <a:ext cx="33852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Yes.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Estimated cost of NuScale’s proposed SMR for Utah more than </a:t>
            </a:r>
            <a:r>
              <a:rPr lang="en-US" sz="2000" b="1" dirty="0">
                <a:solidFill>
                  <a:schemeClr val="bg1"/>
                </a:solidFill>
              </a:rPr>
              <a:t>doubled</a:t>
            </a:r>
            <a:r>
              <a:rPr lang="en-US" sz="2000" dirty="0">
                <a:solidFill>
                  <a:schemeClr val="bg1"/>
                </a:solidFill>
              </a:rPr>
              <a:t> before it was cancelled in November 2023</a:t>
            </a:r>
          </a:p>
        </p:txBody>
      </p:sp>
    </p:spTree>
    <p:extLst>
      <p:ext uri="{BB962C8B-B14F-4D97-AF65-F5344CB8AC3E}">
        <p14:creationId xmlns:p14="http://schemas.microsoft.com/office/powerpoint/2010/main" val="3345498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966EE-4FBD-534E-AAED-6C54465EF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38554"/>
            <a:ext cx="9933826" cy="905798"/>
          </a:xfrm>
        </p:spPr>
        <p:txBody>
          <a:bodyPr anchor="b">
            <a:noAutofit/>
          </a:bodyPr>
          <a:lstStyle/>
          <a:p>
            <a:r>
              <a:rPr lang="en-US" sz="2800" dirty="0"/>
              <a:t>As the Estimated Cost of Building the NuScale SMR Rose, So Did Its Projected Price of Power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C25C0-C28C-43A9-A830-FCBFC8BAA6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 dirty="0"/>
              <a:t>www.ieefa.org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E5F9E-39DA-49B7-8AA0-FF8E2B15D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7782931A-7D25-4B4B-9464-57AE418934A3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en-US" sz="9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874BCA0-C053-7205-8622-4D403B689F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6640" y="1801446"/>
            <a:ext cx="10698160" cy="4318000"/>
          </a:xfrm>
        </p:spPr>
        <p:txBody>
          <a:bodyPr/>
          <a:lstStyle/>
          <a:p>
            <a:pPr marL="12700" lvl="1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graph of cost calculation&#10;&#10;Description automatically generated with medium confidence">
            <a:extLst>
              <a:ext uri="{FF2B5EF4-FFF2-40B4-BE49-F238E27FC236}">
                <a16:creationId xmlns:a16="http://schemas.microsoft.com/office/drawing/2014/main" id="{F7F7E175-62F8-57E5-6C2B-9DB788193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89" y="1801446"/>
            <a:ext cx="6997700" cy="431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9AD72B-C858-9972-6A2C-F7D044769DEB}"/>
              </a:ext>
            </a:extLst>
          </p:cNvPr>
          <p:cNvSpPr txBox="1"/>
          <p:nvPr/>
        </p:nvSpPr>
        <p:spPr>
          <a:xfrm>
            <a:off x="457200" y="2056686"/>
            <a:ext cx="38546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$119 per MWh would not have been the final price for the power from the NuScale SMR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The price of power would have continued to go up had the project not been cancelled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517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966EE-4FBD-534E-AAED-6C54465EF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99068"/>
            <a:ext cx="10797556" cy="645284"/>
          </a:xfrm>
        </p:spPr>
        <p:txBody>
          <a:bodyPr anchor="b">
            <a:noAutofit/>
          </a:bodyPr>
          <a:lstStyle/>
          <a:p>
            <a:r>
              <a:rPr lang="en-US" sz="2800" dirty="0"/>
              <a:t>Have Investors Been Hurt by the Increasing Cost of NuScale’s SMR?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C25C0-C28C-43A9-A830-FCBFC8BAA6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 dirty="0"/>
              <a:t>www.ieefa.org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E5F9E-39DA-49B7-8AA0-FF8E2B15D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7782931A-7D25-4B4B-9464-57AE418934A3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en-US" sz="9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F2DFA2-4A91-FEE4-49E7-D42040B1A03F}"/>
              </a:ext>
            </a:extLst>
          </p:cNvPr>
          <p:cNvSpPr txBox="1"/>
          <p:nvPr/>
        </p:nvSpPr>
        <p:spPr>
          <a:xfrm>
            <a:off x="932188" y="2204016"/>
            <a:ext cx="26090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Yes.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NuScale’s stock price has </a:t>
            </a:r>
            <a:r>
              <a:rPr lang="en-US" sz="2000" b="1" dirty="0">
                <a:solidFill>
                  <a:schemeClr val="bg1"/>
                </a:solidFill>
              </a:rPr>
              <a:t>cratered from a high of $14.87</a:t>
            </a:r>
          </a:p>
          <a:p>
            <a:r>
              <a:rPr lang="en-US" sz="2000" dirty="0">
                <a:solidFill>
                  <a:schemeClr val="bg1"/>
                </a:solidFill>
              </a:rPr>
              <a:t>per share in mid-August of 2022 to a </a:t>
            </a:r>
            <a:r>
              <a:rPr lang="en-US" sz="2000" b="1" dirty="0">
                <a:solidFill>
                  <a:schemeClr val="bg1"/>
                </a:solidFill>
              </a:rPr>
              <a:t>current price of $2.41</a:t>
            </a:r>
          </a:p>
        </p:txBody>
      </p:sp>
      <p:pic>
        <p:nvPicPr>
          <p:cNvPr id="12" name="Picture 11" descr="A graph showing the price of a stock market&#10;&#10;Description automatically generated">
            <a:extLst>
              <a:ext uri="{FF2B5EF4-FFF2-40B4-BE49-F238E27FC236}">
                <a16:creationId xmlns:a16="http://schemas.microsoft.com/office/drawing/2014/main" id="{7BBE85E0-2170-83E6-41E3-73B6E6165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546000"/>
            <a:ext cx="7772400" cy="470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731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966EE-4FBD-534E-AAED-6C54465EF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999068"/>
            <a:ext cx="5353247" cy="645284"/>
          </a:xfrm>
        </p:spPr>
        <p:txBody>
          <a:bodyPr anchor="b">
            <a:noAutofit/>
          </a:bodyPr>
          <a:lstStyle/>
          <a:p>
            <a:r>
              <a:rPr lang="en-US" sz="2800" dirty="0"/>
              <a:t>Is There Any Evidence that SMRs Will Be Less expensive than Earlier Reactors?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C25C0-C28C-43A9-A830-FCBFC8BAA6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 dirty="0"/>
              <a:t>www.ieefa.org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E5F9E-39DA-49B7-8AA0-FF8E2B15D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7782931A-7D25-4B4B-9464-57AE418934A3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en-US" sz="9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2D78D1-DAA0-4006-2928-739D30683316}"/>
              </a:ext>
            </a:extLst>
          </p:cNvPr>
          <p:cNvSpPr txBox="1"/>
          <p:nvPr/>
        </p:nvSpPr>
        <p:spPr>
          <a:xfrm>
            <a:off x="916435" y="2123992"/>
            <a:ext cx="339544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No.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Despite proponents’ claims, the estimated </a:t>
            </a:r>
            <a:r>
              <a:rPr lang="en-US" sz="2000" b="1" dirty="0">
                <a:solidFill>
                  <a:schemeClr val="bg1"/>
                </a:solidFill>
              </a:rPr>
              <a:t>cost of NuScale’s SMR was already as high as the Vogtle project when it was cancelled </a:t>
            </a:r>
            <a:r>
              <a:rPr lang="en-US" sz="2000" dirty="0">
                <a:solidFill>
                  <a:schemeClr val="bg1"/>
                </a:solidFill>
              </a:rPr>
              <a:t>with more than 7 years left before construction is scheduled to be completed – plenty of time for the cost to go even higher.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982D5E-18AD-42F6-B941-763F99375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67" y="1545998"/>
            <a:ext cx="7160912" cy="464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68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737E2-1EBF-6244-8E0A-274D170CC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1995055"/>
            <a:ext cx="10130148" cy="4113425"/>
          </a:xfrm>
        </p:spPr>
        <p:txBody>
          <a:bodyPr anchor="t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Yes.</a:t>
            </a:r>
          </a:p>
          <a:p>
            <a:pPr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Project was cancelled because NuScale and UAMPS (Utah Associated Municipal Power Systems) were </a:t>
            </a:r>
            <a:r>
              <a:rPr lang="en-US" sz="2000" b="1" dirty="0"/>
              <a:t>unable to find enough parties to sign contracts </a:t>
            </a:r>
            <a:r>
              <a:rPr lang="en-US" sz="2000" dirty="0"/>
              <a:t>to pay for the power from the SMR</a:t>
            </a:r>
          </a:p>
          <a:p>
            <a:pPr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By 2023 NuScale and UAMPS were promising a target price of $89 per MWh but this was just an estimated target. Not a guaranteed price</a:t>
            </a:r>
          </a:p>
          <a:p>
            <a:pPr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The contract required parties who remained in the project after a license was granted by the Nuclear Regulatory Commission to </a:t>
            </a:r>
            <a:r>
              <a:rPr lang="en-US" sz="2000" b="1" i="1" dirty="0">
                <a:solidFill>
                  <a:srgbClr val="0070C0"/>
                </a:solidFill>
              </a:rPr>
              <a:t>pay all the actual costs of the SMR even if it was not finished, never provided any power, or was damaged or destroyed</a:t>
            </a:r>
          </a:p>
          <a:p>
            <a:pPr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New parties did not want to sign a “blank check” with no guarantee as to how high the ultimate cost of the project would go</a:t>
            </a:r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E966EE-4FBD-534E-AAED-6C54465EF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7" y="999068"/>
            <a:ext cx="9717399" cy="645284"/>
          </a:xfrm>
        </p:spPr>
        <p:txBody>
          <a:bodyPr anchor="b">
            <a:noAutofit/>
          </a:bodyPr>
          <a:lstStyle/>
          <a:p>
            <a:r>
              <a:rPr lang="en-US" sz="2800" dirty="0"/>
              <a:t>Was Concern over Rising Construction Costs and Power Prices Why the NuScale SMR Was Cancelled?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C25C0-C28C-43A9-A830-FCBFC8BAA6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/>
              <a:t>www.ieefa.org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E5F9E-39DA-49B7-8AA0-FF8E2B15D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7782931A-7D25-4B4B-9464-57AE418934A3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16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002635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737E2-1EBF-6244-8E0A-274D170CC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101362"/>
            <a:ext cx="3429000" cy="3991212"/>
          </a:xfrm>
        </p:spPr>
        <p:txBody>
          <a:bodyPr anchor="t">
            <a:noAutofit/>
          </a:bodyPr>
          <a:lstStyle/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/>
              <a:t>Take too long to build – faster &amp; cheaper options can be online much sooner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/>
              <a:t>Power even more expensive if reactors cycled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/>
              <a:t>Units on the coast threatened by ocean level rise and severe storms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/>
              <a:t>Inland units threatened by storms &amp; more severe droughts from global warming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/>
              <a:t>Will compete with renewables for space on transmission lines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E966EE-4FBD-534E-AAED-6C54465EF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99068"/>
            <a:ext cx="9933826" cy="645284"/>
          </a:xfrm>
        </p:spPr>
        <p:txBody>
          <a:bodyPr anchor="b">
            <a:normAutofit/>
          </a:bodyPr>
          <a:lstStyle/>
          <a:p>
            <a:r>
              <a:rPr lang="en-US" sz="2800"/>
              <a:t>SMRs Not Good Tools for Fighting Climate Change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C25C0-C28C-43A9-A830-FCBFC8BAA6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/>
              <a:t>www.ieefa.org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E5F9E-39DA-49B7-8AA0-FF8E2B15D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7782931A-7D25-4B4B-9464-57AE418934A3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17</a:t>
            </a:fld>
            <a:endParaRPr lang="en-US" sz="9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850419-3EFD-420C-A6A5-E354371A4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67" y="2092504"/>
            <a:ext cx="6126480" cy="397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943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966EE-4FBD-534E-AAED-6C54465EF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999068"/>
            <a:ext cx="8703129" cy="645284"/>
          </a:xfrm>
        </p:spPr>
        <p:txBody>
          <a:bodyPr anchor="b">
            <a:noAutofit/>
          </a:bodyPr>
          <a:lstStyle/>
          <a:p>
            <a:r>
              <a:rPr lang="en-US" sz="2800"/>
              <a:t>Power From SMRs Will Be More Expensive than Power from Renewable Resources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C25C0-C28C-43A9-A830-FCBFC8BAA6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/>
              <a:t>www.ieefa.org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E5F9E-39DA-49B7-8AA0-FF8E2B15D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7782931A-7D25-4B4B-9464-57AE418934A3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18</a:t>
            </a:fld>
            <a:endParaRPr lang="en-US" sz="9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D691B6-954C-C569-BFA3-4F264CA86343}"/>
              </a:ext>
            </a:extLst>
          </p:cNvPr>
          <p:cNvSpPr txBox="1"/>
          <p:nvPr/>
        </p:nvSpPr>
        <p:spPr>
          <a:xfrm>
            <a:off x="3438727" y="5913938"/>
            <a:ext cx="7825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Sources: NuScale Power, UAMPS and National Renewable Energy Lab’s 2023 Annual Technology Baseline report.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AAF443-469C-414A-A1EB-9AFB9062E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7295" y="1927122"/>
            <a:ext cx="10237334" cy="398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56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737E2-1EBF-6244-8E0A-274D170CC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1995055"/>
            <a:ext cx="10130148" cy="4113425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NuScale and UAMPS cited higher interest rates and escalation of construction commodity prices as reasons why the cost of its proposed SMR increased by 75% just between 2021 &amp; January 2023</a:t>
            </a:r>
          </a:p>
          <a:p>
            <a:pPr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Reasonable to expect that the same factors will lead to similar increases in the cost of other SMRs especially those with more exotic designs</a:t>
            </a:r>
          </a:p>
          <a:p>
            <a:pPr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</a:rPr>
              <a:t>Warning Sign</a:t>
            </a:r>
            <a:r>
              <a:rPr lang="en-US" sz="2000" dirty="0"/>
              <a:t> - </a:t>
            </a:r>
            <a:r>
              <a:rPr lang="en-US" sz="2000" b="1" i="1" dirty="0">
                <a:solidFill>
                  <a:srgbClr val="0070C0"/>
                </a:solidFill>
              </a:rPr>
              <a:t>other SMR marketers have so far been able keep current project cost and schedule estimates secret from the public and investors</a:t>
            </a:r>
            <a:endParaRPr lang="en-US" sz="2000" i="1" dirty="0">
              <a:solidFill>
                <a:srgbClr val="0070C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E966EE-4FBD-534E-AAED-6C54465EF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8" y="999068"/>
            <a:ext cx="10706102" cy="645284"/>
          </a:xfrm>
        </p:spPr>
        <p:txBody>
          <a:bodyPr anchor="b">
            <a:noAutofit/>
          </a:bodyPr>
          <a:lstStyle/>
          <a:p>
            <a:r>
              <a:rPr lang="en-US" sz="2800"/>
              <a:t>What About the Estimated Costs of Other Proposed SMRs?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C25C0-C28C-43A9-A830-FCBFC8BAA6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/>
              <a:t>www.ieefa.org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E5F9E-39DA-49B7-8AA0-FF8E2B15D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7782931A-7D25-4B4B-9464-57AE418934A3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19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582801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966EE-4FBD-534E-AAED-6C54465EF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99068"/>
            <a:ext cx="9933826" cy="645284"/>
          </a:xfrm>
        </p:spPr>
        <p:txBody>
          <a:bodyPr anchor="b">
            <a:noAutofit/>
          </a:bodyPr>
          <a:lstStyle/>
          <a:p>
            <a:r>
              <a:rPr lang="en-US" sz="2800"/>
              <a:t>What is a small modular reactor (SMR)?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C25C0-C28C-43A9-A830-FCBFC8BAA6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/>
              <a:t>www.ieefa.org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E5F9E-39DA-49B7-8AA0-FF8E2B15D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7782931A-7D25-4B4B-9464-57AE418934A3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 sz="9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874BCA0-C053-7205-8622-4D403B689F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6640" y="2032888"/>
            <a:ext cx="10698160" cy="408655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SMRs are </a:t>
            </a:r>
            <a:r>
              <a:rPr lang="en-US" sz="2000" b="1" dirty="0"/>
              <a:t>generally defined as reactors that are 300 megawatts (MWe) or smaller</a:t>
            </a:r>
            <a:r>
              <a:rPr lang="en-US" sz="2000" dirty="0"/>
              <a:t>; this compares to the 600-1135 MWe range for most current U.S. reactors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Designs can include a </a:t>
            </a:r>
            <a:r>
              <a:rPr lang="en-US" sz="2000" b="1" dirty="0"/>
              <a:t>single reactor or multiple units </a:t>
            </a:r>
            <a:r>
              <a:rPr lang="en-US" sz="2000" dirty="0"/>
              <a:t>grouped together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i="1" dirty="0"/>
              <a:t>NuScale’s reactor modules are 77 MWe each, and can be grouped in plants of up to 12 modules – not necessarily small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i="1" dirty="0"/>
              <a:t>GE-Hitachi’s reactor is a single 300 MWe unit – but also not necessarily small if grouped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Modular refers to the idea that </a:t>
            </a:r>
            <a:r>
              <a:rPr lang="en-US" sz="2000" b="1" dirty="0"/>
              <a:t>plants would be fabricated in factories, then assembled at site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Designs include </a:t>
            </a:r>
            <a:r>
              <a:rPr lang="en-US" sz="2000" b="1" dirty="0"/>
              <a:t>scaled-down versions of existing boiling and pressurized water reactors</a:t>
            </a:r>
            <a:r>
              <a:rPr lang="en-US" sz="2000" dirty="0"/>
              <a:t>, as well as </a:t>
            </a:r>
            <a:r>
              <a:rPr lang="en-US" sz="2000" b="1" dirty="0"/>
              <a:t>other proposals </a:t>
            </a:r>
            <a:r>
              <a:rPr lang="en-US" sz="2000" dirty="0"/>
              <a:t>for technologies that previously have been tried and failed or have never been tried at all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~80 SMR designs have been proposed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33820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5F0138-62E4-4856-A63C-1736D74EB0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698" y="2103119"/>
            <a:ext cx="10346871" cy="4311145"/>
          </a:xfrm>
        </p:spPr>
        <p:txBody>
          <a:bodyPr/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err="1"/>
              <a:t>TerraPower</a:t>
            </a:r>
            <a:r>
              <a:rPr lang="en-GB" sz="2000"/>
              <a:t> refuses to provide any publicly-available cost estimate and meaningful estimated in-service date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/>
              <a:t>PacifiCorp says that it doesn’t have any detailed cost estimates for Natrium in its IRP – instead it uses “proxy values that do not reflect finalized costs”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/>
              <a:t>Yet PacifiCorp refuses to reveal what those “proxy values” are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/>
              <a:t>Gates and </a:t>
            </a:r>
            <a:r>
              <a:rPr lang="en-GB" sz="2000" err="1"/>
              <a:t>TerraPower</a:t>
            </a:r>
            <a:r>
              <a:rPr lang="en-GB" sz="2000"/>
              <a:t> talk vaguely about when the </a:t>
            </a:r>
            <a:r>
              <a:rPr lang="en-GB" sz="2000" err="1"/>
              <a:t>TerraPower</a:t>
            </a:r>
            <a:r>
              <a:rPr lang="en-GB" sz="2000"/>
              <a:t> plant will be in service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/>
              <a:t>However, a recent report for large industrial users of electricity in Norway by the </a:t>
            </a:r>
            <a:r>
              <a:rPr lang="en-GB" sz="2000" err="1"/>
              <a:t>RystadEnergy</a:t>
            </a:r>
            <a:r>
              <a:rPr lang="en-GB" sz="2000"/>
              <a:t> consulting firm expresses doubt that the Natrium reactor will be in service by 2040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/>
              <a:t>Prudent resource planning by PacifiCorp and the Wyoming PSC should include complete transparency about the currently estimated costs and in-service schedule for the Natrium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750346-DD00-4D92-BAD0-5EFAA34B7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8" y="999068"/>
            <a:ext cx="10782302" cy="645284"/>
          </a:xfrm>
        </p:spPr>
        <p:txBody>
          <a:bodyPr/>
          <a:lstStyle/>
          <a:p>
            <a:r>
              <a:rPr lang="en-GB" sz="2800"/>
              <a:t>What’s Going On With The Natrium Reactor?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0D3EC4-272A-477A-9498-DC9F398A41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www.ieefa.org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7FCF04-1904-4CCE-BD44-DCB3E54C1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82931A-7D25-4B4B-9464-57AE418934A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98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737E2-1EBF-6244-8E0A-274D170CC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1995055"/>
            <a:ext cx="10706100" cy="4276536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/>
              <a:t>Proponents of SMRs assume </a:t>
            </a:r>
            <a:r>
              <a:rPr lang="en-US" sz="2000"/>
              <a:t>that there will be a “learning curve” which will make the costs of building SMRs decline over time.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/>
              <a:t>This is </a:t>
            </a:r>
            <a:r>
              <a:rPr lang="en-US" sz="2000" b="1"/>
              <a:t>just an assumption </a:t>
            </a:r>
            <a:r>
              <a:rPr lang="en-US" sz="2000"/>
              <a:t>– it certainly hasn’t happened in the U.S. and credible analyses raise doubt whether it has happened elsewhere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/>
              <a:t>As noted earlier, the same prediction was made for the Vogtle Nuclear project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/>
              <a:t>Even if there is such a learning curve, it is unknown how quickly the cost of building SMRs will decline or by how much – </a:t>
            </a:r>
            <a:r>
              <a:rPr lang="en-US" sz="2000" b="1"/>
              <a:t>without offering any real evidence, SMR proponents assume steep declines</a:t>
            </a:r>
            <a:r>
              <a:rPr lang="en-US" sz="2000"/>
              <a:t>, e.g., where each successive SMR is 10% cheaper than the last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/>
              <a:t>Also, if there such a learning curve, it’s slope will depend on how many SMRs of each specific design are built and whether any major flaws in that design are found during construction or operation - these are </a:t>
            </a:r>
            <a:r>
              <a:rPr lang="en-US" sz="2000" b="1"/>
              <a:t>currently unknowable especially with so many different designs being marketed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E966EE-4FBD-534E-AAED-6C54465EF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8" y="999068"/>
            <a:ext cx="10706102" cy="645284"/>
          </a:xfrm>
        </p:spPr>
        <p:txBody>
          <a:bodyPr anchor="b">
            <a:noAutofit/>
          </a:bodyPr>
          <a:lstStyle/>
          <a:p>
            <a:r>
              <a:rPr lang="en-US" sz="2800"/>
              <a:t>Is It Reasonable to Expect That the Costs of Building SMRs Will Decline as More Are Built?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C25C0-C28C-43A9-A830-FCBFC8BAA6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/>
              <a:t>www.ieefa.org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E5F9E-39DA-49B7-8AA0-FF8E2B15D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7782931A-7D25-4B4B-9464-57AE418934A3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21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99259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5F0138-62E4-4856-A63C-1736D74EB0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698" y="2062553"/>
            <a:ext cx="10346871" cy="3670032"/>
          </a:xfrm>
        </p:spPr>
        <p:txBody>
          <a:bodyPr/>
          <a:lstStyle/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200"/>
              <a:t>Contact David Schlissel at </a:t>
            </a:r>
            <a:r>
              <a:rPr lang="en-GB" sz="220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dschlissel@IEEFA.org</a:t>
            </a:r>
            <a:endParaRPr lang="en-GB" sz="2200">
              <a:solidFill>
                <a:srgbClr val="0070C0"/>
              </a:solidFill>
            </a:endParaRP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200"/>
              <a:t>IEEFA reports on SMR risks available at </a:t>
            </a:r>
            <a:r>
              <a:rPr lang="en-GB" sz="2200" u="sng">
                <a:solidFill>
                  <a:srgbClr val="0070C0"/>
                </a:solidFill>
              </a:rPr>
              <a:t>www.ieefa.org/smr</a:t>
            </a:r>
          </a:p>
          <a:p>
            <a:pPr lvl="1">
              <a:spcBef>
                <a:spcPts val="1800"/>
              </a:spcBef>
            </a:pPr>
            <a:r>
              <a:rPr lang="en-GB" sz="1800"/>
              <a:t>“SMRs – Too late, too expensive, too risky and too uncertain”</a:t>
            </a:r>
          </a:p>
          <a:p>
            <a:pPr lvl="1">
              <a:spcBef>
                <a:spcPts val="1800"/>
              </a:spcBef>
            </a:pPr>
            <a:r>
              <a:rPr lang="en-GB" sz="1800"/>
              <a:t>“Eye-popping new cost estimates released for NuScale small modular reactor”</a:t>
            </a:r>
          </a:p>
          <a:p>
            <a:pPr lvl="1">
              <a:spcBef>
                <a:spcPts val="1800"/>
              </a:spcBef>
            </a:pPr>
            <a:r>
              <a:rPr lang="en-GB" sz="1800"/>
              <a:t>“NuScale Power, the canary in the small modular reactor market”</a:t>
            </a:r>
          </a:p>
          <a:p>
            <a:pPr marL="342900" lvl="1" indent="-34290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200"/>
              <a:t>Sign up to get new research from IEEFA when it’s available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750346-DD00-4D92-BAD0-5EFAA34B7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8" y="999068"/>
            <a:ext cx="10782302" cy="645284"/>
          </a:xfrm>
        </p:spPr>
        <p:txBody>
          <a:bodyPr/>
          <a:lstStyle/>
          <a:p>
            <a:r>
              <a:rPr lang="en-GB" sz="2800"/>
              <a:t>For More Information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0D3EC4-272A-477A-9498-DC9F398A41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www.ieefa.org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7FCF04-1904-4CCE-BD44-DCB3E54C1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82931A-7D25-4B4B-9464-57AE418934A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70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5F0138-62E4-4856-A63C-1736D74EB0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698" y="2103119"/>
            <a:ext cx="10346871" cy="4311145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GB" sz="1800"/>
              <a:t>U.S. nuclear industry has repeatedly been unable to meet estimated costs and schedules – hundreds of billions of dollars in cost overruns and years-long schedule delays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GB" sz="1800"/>
              <a:t>None of the SMR designs currently being marketed have been built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GB" sz="1800"/>
              <a:t>None have been licensed in the U.S. or in Canada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GB" sz="1800"/>
              <a:t>Some proposals have exotic designs that have never been tried or have failed in the past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GB" sz="1800"/>
              <a:t>Not good tools for fighting climate change – too expensive, take too long to build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GB" sz="1800"/>
              <a:t>Recent cancellation of proposed first NuScale SMR and tanking of NuScale’s stock price warning signs for governments, utilities, ratepayers, and private investors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GB" sz="1800"/>
              <a:t>Key warning sign - </a:t>
            </a:r>
            <a:r>
              <a:rPr lang="en-GB" sz="1800" i="1">
                <a:solidFill>
                  <a:schemeClr val="accent6"/>
                </a:solidFill>
              </a:rPr>
              <a:t>except for NuScale, SMR vendors are refusing to make estimated construction costs public 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GB" sz="1800">
                <a:solidFill>
                  <a:schemeClr val="bg2"/>
                </a:solidFill>
              </a:rPr>
              <a:t>Increasing competition from declining cost renewable sources + storage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750346-DD00-4D92-BAD0-5EFAA34B7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8" y="999068"/>
            <a:ext cx="10782302" cy="645284"/>
          </a:xfrm>
        </p:spPr>
        <p:txBody>
          <a:bodyPr/>
          <a:lstStyle/>
          <a:p>
            <a:r>
              <a:rPr lang="en-GB" sz="2800"/>
              <a:t>Key SMR Risks and Warning Signs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0D3EC4-272A-477A-9498-DC9F398A41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www.ieefa.org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7FCF04-1904-4CCE-BD44-DCB3E54C1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82931A-7D25-4B4B-9464-57AE418934A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656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737E2-1EBF-6244-8E0A-274D170CC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1935332"/>
            <a:ext cx="10361350" cy="4173149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When the NuScale SMR was cancelled in November, its target price of power was </a:t>
            </a:r>
            <a:r>
              <a:rPr lang="en-US" b="1" dirty="0"/>
              <a:t>$119 per megawatt hour (MWh)</a:t>
            </a:r>
            <a:r>
              <a:rPr lang="en-US" dirty="0"/>
              <a:t>, not including Inflation Reduction Act subsidies, &amp; $89 per MWh </a:t>
            </a:r>
            <a:r>
              <a:rPr lang="en-US" i="1" dirty="0"/>
              <a:t>with</a:t>
            </a:r>
            <a:r>
              <a:rPr lang="en-US" dirty="0"/>
              <a:t> the subsidies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But that’s not as high as the price of power from an SMR can get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212121"/>
                </a:solidFill>
                <a:effectLst/>
              </a:rPr>
              <a:t>For example, the CEO of Constellation Energy Corporation, </a:t>
            </a:r>
            <a:r>
              <a:rPr lang="en-US" dirty="0">
                <a:solidFill>
                  <a:srgbClr val="212121"/>
                </a:solidFill>
              </a:rPr>
              <a:t>w</a:t>
            </a:r>
            <a:r>
              <a:rPr lang="en-US" b="0" i="0" u="none" strike="noStrike" dirty="0">
                <a:solidFill>
                  <a:srgbClr val="212121"/>
                </a:solidFill>
                <a:effectLst/>
              </a:rPr>
              <a:t>hich owns the most nuclear plants in the U.S., sees a price </a:t>
            </a:r>
            <a:r>
              <a:rPr lang="en-US" b="1" i="0" u="none" strike="noStrike" dirty="0">
                <a:solidFill>
                  <a:srgbClr val="212121"/>
                </a:solidFill>
                <a:effectLst/>
              </a:rPr>
              <a:t>of $150 to $160 </a:t>
            </a:r>
            <a:r>
              <a:rPr lang="en-US" b="1" dirty="0">
                <a:solidFill>
                  <a:srgbClr val="212121"/>
                </a:solidFill>
              </a:rPr>
              <a:t>per</a:t>
            </a:r>
            <a:r>
              <a:rPr lang="en-US" b="1" i="0" u="none" strike="noStrike" dirty="0">
                <a:solidFill>
                  <a:srgbClr val="212121"/>
                </a:solidFill>
                <a:effectLst/>
              </a:rPr>
              <a:t> MWH for the power from a new SMR</a:t>
            </a:r>
            <a:r>
              <a:rPr lang="en-US" b="0" i="0" u="none" strike="noStrike" dirty="0">
                <a:solidFill>
                  <a:srgbClr val="212121"/>
                </a:solidFill>
                <a:effectLst/>
              </a:rPr>
              <a:t>. And wants no piece of one without a guaranteed contract that someone wil</a:t>
            </a:r>
            <a:r>
              <a:rPr lang="en-US" dirty="0">
                <a:solidFill>
                  <a:srgbClr val="212121"/>
                </a:solidFill>
              </a:rPr>
              <a:t>l pay that much </a:t>
            </a:r>
            <a:r>
              <a:rPr lang="en-US" b="0" i="0" u="none" strike="noStrike" dirty="0">
                <a:solidFill>
                  <a:srgbClr val="212121"/>
                </a:solidFill>
                <a:effectLst/>
              </a:rPr>
              <a:t>for power from the plant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The CEO of NextEra Energy has similarly expressed </a:t>
            </a:r>
            <a:r>
              <a:rPr lang="en-US" b="1" dirty="0"/>
              <a:t>skepticism about SMRs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2"/>
                </a:solidFill>
              </a:rPr>
              <a:t>“[SMRs] are </a:t>
            </a:r>
            <a:r>
              <a:rPr lang="en-US" sz="1700" b="1" dirty="0">
                <a:solidFill>
                  <a:schemeClr val="accent2"/>
                </a:solidFill>
              </a:rPr>
              <a:t>going to be very expensive</a:t>
            </a:r>
            <a:r>
              <a:rPr lang="en-US" sz="1700" dirty="0">
                <a:solidFill>
                  <a:schemeClr val="accent2"/>
                </a:solidFill>
              </a:rPr>
              <a:t>, and then you’re going to be taking a bet on the technology”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2"/>
                </a:solidFill>
              </a:rPr>
              <a:t>“Right now, I look at SMRs as an </a:t>
            </a:r>
            <a:r>
              <a:rPr lang="en-US" sz="1700" b="1" dirty="0">
                <a:solidFill>
                  <a:schemeClr val="accent2"/>
                </a:solidFill>
              </a:rPr>
              <a:t>opportunity to lose money in smaller batches”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But </a:t>
            </a:r>
            <a:r>
              <a:rPr lang="en-US" b="1" dirty="0"/>
              <a:t>$160 is not a cap </a:t>
            </a:r>
            <a:r>
              <a:rPr lang="en-US" dirty="0"/>
              <a:t>- SMR power prices could be even higher, perhaps significantly higher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E966EE-4FBD-534E-AAED-6C54465EF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127464"/>
            <a:ext cx="10706102" cy="561619"/>
          </a:xfrm>
        </p:spPr>
        <p:txBody>
          <a:bodyPr anchor="b">
            <a:noAutofit/>
          </a:bodyPr>
          <a:lstStyle/>
          <a:p>
            <a:br>
              <a:rPr lang="en-US" sz="2800"/>
            </a:br>
            <a:br>
              <a:rPr lang="en-US" sz="2800"/>
            </a:br>
            <a:r>
              <a:rPr lang="en-US" sz="2800"/>
              <a:t>How Expensive Can SMR Power Get?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C25C0-C28C-43A9-A830-FCBFC8BAA6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/>
              <a:t>www.ieefa.org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E5F9E-39DA-49B7-8AA0-FF8E2B15D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7782931A-7D25-4B4B-9464-57AE418934A3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937959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677F65-6EBA-D621-0958-8EA5BB0F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1" y="622999"/>
            <a:ext cx="3784460" cy="1021353"/>
          </a:xfrm>
        </p:spPr>
        <p:txBody>
          <a:bodyPr/>
          <a:lstStyle/>
          <a:p>
            <a:r>
              <a:rPr lang="en-US" sz="2800"/>
              <a:t>Initial Government and Industry Claim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54B086-1FD0-0FD4-F929-30D9CA8EAA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700" y="2286003"/>
            <a:ext cx="2910254" cy="3568696"/>
          </a:xfrm>
        </p:spPr>
        <p:txBody>
          <a:bodyPr/>
          <a:lstStyle/>
          <a:p>
            <a:endParaRPr lang="en-US"/>
          </a:p>
          <a:p>
            <a:r>
              <a:rPr lang="en-US" sz="2400" b="1" i="1">
                <a:solidFill>
                  <a:srgbClr val="0070C0"/>
                </a:solidFill>
              </a:rPr>
              <a:t>Atomic power would be “too cheap to meter”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57069E-4794-20F5-B029-3B1FD39A5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www.ieefa.org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76D9A2-949C-7282-85E7-8435F12358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82931A-7D25-4B4B-9464-57AE418934A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 descr="A large red towers on a building&#10;&#10;Description automatically generated with medium confidence">
            <a:extLst>
              <a:ext uri="{FF2B5EF4-FFF2-40B4-BE49-F238E27FC236}">
                <a16:creationId xmlns:a16="http://schemas.microsoft.com/office/drawing/2014/main" id="{4D6A9CC1-791A-17BF-E09C-03CC6705A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2" y="704323"/>
            <a:ext cx="7690338" cy="544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02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677F65-6EBA-D621-0958-8EA5BB0F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999068"/>
            <a:ext cx="10130147" cy="645284"/>
          </a:xfrm>
        </p:spPr>
        <p:txBody>
          <a:bodyPr anchor="b">
            <a:normAutofit fontScale="90000"/>
          </a:bodyPr>
          <a:lstStyle/>
          <a:p>
            <a:r>
              <a:rPr lang="en-US" sz="3000"/>
              <a:t>Reality – After 1970 Reactors Became Too Expensive to Build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57069E-4794-20F5-B029-3B1FD39A5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/>
              <a:t>www.ieefa.org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76D9A2-949C-7282-85E7-8435F12358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7782931A-7D25-4B4B-9464-57AE418934A3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68C1EB-90CD-843E-0F94-0D372227FB6A}"/>
              </a:ext>
            </a:extLst>
          </p:cNvPr>
          <p:cNvSpPr txBox="1"/>
          <p:nvPr/>
        </p:nvSpPr>
        <p:spPr>
          <a:xfrm>
            <a:off x="953285" y="5462693"/>
            <a:ext cx="10130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>
                <a:solidFill>
                  <a:schemeClr val="bg1"/>
                </a:solidFill>
              </a:rPr>
              <a:t>Results of 1986 DOE study understated cost and schedule overruns: (1) overnight costs don’t include financing costs or inflation &amp; (2) many of most expensive reactors were not included</a:t>
            </a:r>
          </a:p>
        </p:txBody>
      </p:sp>
      <p:pic>
        <p:nvPicPr>
          <p:cNvPr id="10" name="Picture 9" descr="A screenshot of a graph&#10;&#10;Description automatically generated">
            <a:extLst>
              <a:ext uri="{FF2B5EF4-FFF2-40B4-BE49-F238E27FC236}">
                <a16:creationId xmlns:a16="http://schemas.microsoft.com/office/drawing/2014/main" id="{6A0101C3-1E8D-7E67-9C70-D9401B486B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9" y="2484927"/>
            <a:ext cx="8548934" cy="250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692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966EE-4FBD-534E-AAED-6C54465EF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99068"/>
            <a:ext cx="9933826" cy="645284"/>
          </a:xfrm>
        </p:spPr>
        <p:txBody>
          <a:bodyPr anchor="b">
            <a:noAutofit/>
          </a:bodyPr>
          <a:lstStyle/>
          <a:p>
            <a:r>
              <a:rPr lang="en-US" sz="2800"/>
              <a:t>What Did the Nuclear Industry Say After the First Wave of Reactors Were so Expensive?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C25C0-C28C-43A9-A830-FCBFC8BAA6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/>
              <a:t>www.ieefa.org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E5F9E-39DA-49B7-8AA0-FF8E2B15D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7782931A-7D25-4B4B-9464-57AE418934A3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sz="9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874BCA0-C053-7205-8622-4D403B689F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6641" y="2190540"/>
            <a:ext cx="8343029" cy="3889749"/>
          </a:xfrm>
        </p:spPr>
        <p:txBody>
          <a:bodyPr/>
          <a:lstStyle/>
          <a:p>
            <a:pPr marL="0" indent="0">
              <a:buNone/>
            </a:pPr>
            <a:r>
              <a:rPr lang="en-US" sz="2000">
                <a:ea typeface="Calibri" panose="020F0502020204030204" pitchFamily="34" charset="0"/>
                <a:cs typeface="Times New Roman (Body CS)"/>
              </a:rPr>
              <a:t>The </a:t>
            </a:r>
            <a:r>
              <a:rPr lang="en-US" sz="2000" b="1">
                <a:ea typeface="Calibri" panose="020F0502020204030204" pitchFamily="34" charset="0"/>
                <a:cs typeface="Times New Roman (Body CS)"/>
              </a:rPr>
              <a:t>industry claimed</a:t>
            </a:r>
            <a:r>
              <a:rPr lang="en-US" sz="2000">
                <a:ea typeface="Calibri" panose="020F0502020204030204" pitchFamily="34" charset="0"/>
                <a:cs typeface="Times New Roman (Body CS)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>
              <a:solidFill>
                <a:schemeClr val="accent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 (Body CS)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 (Body CS)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000">
              <a:solidFill>
                <a:schemeClr val="accent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 (Body CS)"/>
            </a:endParaRPr>
          </a:p>
          <a:p>
            <a:pPr marL="0" indent="0">
              <a:buNone/>
            </a:pPr>
            <a:endParaRPr lang="en-GB" sz="2000">
              <a:ea typeface="Calibri" panose="020F0502020204030204" pitchFamily="34" charset="0"/>
              <a:cs typeface="Times New Roman (Body CS)"/>
            </a:endParaRPr>
          </a:p>
          <a:p>
            <a:pPr marL="457200" indent="-457200">
              <a:buAutoNum type="arabicParenBoth"/>
            </a:pPr>
            <a:r>
              <a:rPr lang="en-GB" sz="2000">
                <a:ea typeface="Calibri" panose="020F0502020204030204" pitchFamily="34" charset="0"/>
                <a:cs typeface="Times New Roman (Body CS)"/>
              </a:rPr>
              <a:t>But these </a:t>
            </a:r>
            <a:r>
              <a:rPr lang="en-GB" sz="2000" b="1">
                <a:ea typeface="Calibri" panose="020F0502020204030204" pitchFamily="34" charset="0"/>
                <a:cs typeface="Times New Roman (Body CS)"/>
              </a:rPr>
              <a:t>benefits did not materialize </a:t>
            </a:r>
            <a:r>
              <a:rPr lang="en-GB" sz="2000">
                <a:ea typeface="Calibri" panose="020F0502020204030204" pitchFamily="34" charset="0"/>
                <a:cs typeface="Times New Roman (Body CS)"/>
              </a:rPr>
              <a:t>and </a:t>
            </a:r>
          </a:p>
          <a:p>
            <a:pPr marL="457200" indent="-457200">
              <a:buAutoNum type="arabicParenBoth"/>
            </a:pPr>
            <a:r>
              <a:rPr lang="en-GB" sz="2000">
                <a:ea typeface="Calibri" panose="020F0502020204030204" pitchFamily="34" charset="0"/>
                <a:cs typeface="Times New Roman (Body CS)"/>
              </a:rPr>
              <a:t>This is</a:t>
            </a:r>
            <a:r>
              <a:rPr lang="en-GB" sz="2000">
                <a:effectLst/>
                <a:ea typeface="Calibri" panose="020F0502020204030204" pitchFamily="34" charset="0"/>
                <a:cs typeface="Times New Roman (Body CS)"/>
              </a:rPr>
              <a:t> nearly identical to what </a:t>
            </a:r>
            <a:r>
              <a:rPr lang="en-GB" sz="2000" b="1">
                <a:effectLst/>
                <a:ea typeface="Calibri" panose="020F0502020204030204" pitchFamily="34" charset="0"/>
                <a:cs typeface="Times New Roman (Body CS)"/>
              </a:rPr>
              <a:t>current SMR vendors are claiming today </a:t>
            </a:r>
            <a:r>
              <a:rPr lang="en-GB" sz="2000">
                <a:effectLst/>
                <a:ea typeface="Calibri" panose="020F0502020204030204" pitchFamily="34" charset="0"/>
                <a:cs typeface="Times New Roman (Body CS)"/>
              </a:rPr>
              <a:t>for their projects</a:t>
            </a:r>
          </a:p>
          <a:p>
            <a:pPr marL="457200" indent="-457200">
              <a:buAutoNum type="arabicParenBoth"/>
            </a:pPr>
            <a:endParaRPr lang="en-US" sz="2000">
              <a:effectLst/>
              <a:ea typeface="Calibri" panose="020F0502020204030204" pitchFamily="34" charset="0"/>
              <a:cs typeface="Times New Roman (Body CS)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08912B-5C24-9A54-8BE7-7E795A4A9AC3}"/>
              </a:ext>
            </a:extLst>
          </p:cNvPr>
          <p:cNvSpPr/>
          <p:nvPr/>
        </p:nvSpPr>
        <p:spPr>
          <a:xfrm>
            <a:off x="1305016" y="2707689"/>
            <a:ext cx="7320509" cy="9942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">
              <a:spcBef>
                <a:spcPts val="1800"/>
              </a:spcBef>
            </a:pPr>
            <a:r>
              <a:rPr lang="en-US" sz="1800" i="1">
                <a:solidFill>
                  <a:sysClr val="windowText" lastClr="000000"/>
                </a:solidFill>
                <a:ea typeface="Calibri" panose="020F0502020204030204" pitchFamily="34" charset="0"/>
                <a:cs typeface="Times New Roman (Body CS)"/>
              </a:rPr>
              <a:t>New reactor designs </a:t>
            </a:r>
            <a:r>
              <a:rPr lang="en-GB" sz="1800" i="1">
                <a:solidFill>
                  <a:sysClr val="windowText" lastClr="000000"/>
                </a:solidFill>
                <a:effectLst/>
                <a:ea typeface="Calibri" panose="020F0502020204030204" pitchFamily="34" charset="0"/>
                <a:cs typeface="Times New Roman (Body CS)"/>
              </a:rPr>
              <a:t>would benefit from modular construction in terms of both shorter construction time and lower costs</a:t>
            </a:r>
            <a:r>
              <a:rPr lang="en-GB" sz="1800">
                <a:solidFill>
                  <a:sysClr val="windowText" lastClr="000000"/>
                </a:solidFill>
                <a:effectLst/>
                <a:ea typeface="Calibri" panose="020F0502020204030204" pitchFamily="34" charset="0"/>
                <a:cs typeface="Times New Roman (Body CS)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52040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737E2-1EBF-6244-8E0A-274D170CC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1951348"/>
            <a:ext cx="10130148" cy="4157132"/>
          </a:xfrm>
        </p:spPr>
        <p:txBody>
          <a:bodyPr anchor="t">
            <a:normAutofit/>
          </a:bodyPr>
          <a:lstStyle/>
          <a:p>
            <a:pPr marL="3429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400"/>
              <a:t>No.</a:t>
            </a:r>
          </a:p>
          <a:p>
            <a:pPr marL="3429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400"/>
              <a:t>Over 20 new reactor projects proposed</a:t>
            </a:r>
          </a:p>
          <a:p>
            <a:pPr marL="3429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400"/>
              <a:t>Only 4 began construction</a:t>
            </a:r>
          </a:p>
          <a:p>
            <a:pPr marL="3429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400"/>
              <a:t>Only 2 are being finished at the Vogtle Nuclear Project in Georgia</a:t>
            </a:r>
          </a:p>
          <a:p>
            <a:pPr marL="0" indent="0">
              <a:spcBef>
                <a:spcPts val="2400"/>
              </a:spcBef>
              <a:buNone/>
            </a:pPr>
            <a:endParaRPr lang="en-US" sz="2000" b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E966EE-4FBD-534E-AAED-6C54465EF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99068"/>
            <a:ext cx="9933826" cy="645284"/>
          </a:xfrm>
        </p:spPr>
        <p:txBody>
          <a:bodyPr anchor="b">
            <a:noAutofit/>
          </a:bodyPr>
          <a:lstStyle/>
          <a:p>
            <a:r>
              <a:rPr lang="en-US" sz="2800"/>
              <a:t>Did This Lead to Less Expensive Nuclear Units?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C25C0-C28C-43A9-A830-FCBFC8BAA6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/>
              <a:t>www.ieefa.org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E5F9E-39DA-49B7-8AA0-FF8E2B15D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7782931A-7D25-4B4B-9464-57AE418934A3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262746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966EE-4FBD-534E-AAED-6C54465EF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99068"/>
            <a:ext cx="9933826" cy="645284"/>
          </a:xfrm>
        </p:spPr>
        <p:txBody>
          <a:bodyPr anchor="b">
            <a:noAutofit/>
          </a:bodyPr>
          <a:lstStyle/>
          <a:p>
            <a:r>
              <a:rPr lang="en-US" sz="2800" dirty="0"/>
              <a:t>The Vogtle Experience Much Worse than Projected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C25C0-C28C-43A9-A830-FCBFC8BAA6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 dirty="0"/>
              <a:t>www.ieefa.org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E5F9E-39DA-49B7-8AA0-FF8E2B15D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7782931A-7D25-4B4B-9464-57AE418934A3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 sz="9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B5BA9D-32D2-8659-F588-597DD36B5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700" y="2325830"/>
            <a:ext cx="9339072" cy="364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5979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Theme1">
  <a:themeElements>
    <a:clrScheme name="IEEFA 2022">
      <a:dk1>
        <a:srgbClr val="1D2933"/>
      </a:dk1>
      <a:lt1>
        <a:srgbClr val="FFFFFF"/>
      </a:lt1>
      <a:dk2>
        <a:srgbClr val="2F69B2"/>
      </a:dk2>
      <a:lt2>
        <a:srgbClr val="EDF0F3"/>
      </a:lt2>
      <a:accent1>
        <a:srgbClr val="FFD000"/>
      </a:accent1>
      <a:accent2>
        <a:srgbClr val="355EFF"/>
      </a:accent2>
      <a:accent3>
        <a:srgbClr val="8ACDE2"/>
      </a:accent3>
      <a:accent4>
        <a:srgbClr val="FF9500"/>
      </a:accent4>
      <a:accent5>
        <a:srgbClr val="65D336"/>
      </a:accent5>
      <a:accent6>
        <a:srgbClr val="FF3C3C"/>
      </a:accent6>
      <a:hlink>
        <a:srgbClr val="15B18F"/>
      </a:hlink>
      <a:folHlink>
        <a:srgbClr val="9D1F60"/>
      </a:folHlink>
    </a:clrScheme>
    <a:fontScheme name="IEEFA 2022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issPresentation A_Win32_MW_JS_SL_v2.potx" id="{F3EA0D10-81D8-413D-A4CA-F5D1D5CC8037}" vid="{9BA86A48-81B4-441C-9F07-EEAF91A8FC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4273A0-A4DF-47AA-BF1F-8758123399CE}">
  <ds:schemaRefs>
    <ds:schemaRef ds:uri="71af3243-3dd4-4a8d-8c0d-dd76da1f02a5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16c05727-aa75-4e4a-9b5f-8a80a1165891"/>
  </ds:schemaRefs>
</ds:datastoreItem>
</file>

<file path=customXml/itemProps2.xml><?xml version="1.0" encoding="utf-8"?>
<ds:datastoreItem xmlns:ds="http://schemas.openxmlformats.org/officeDocument/2006/customXml" ds:itemID="{FD975AF8-B1C6-436B-A274-2C3ADC7798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82F651C-E5DA-470F-A6A6-D70E9A5EBF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35962</TotalTime>
  <Words>1906</Words>
  <Application>Microsoft Macintosh PowerPoint</Application>
  <PresentationFormat>Widescreen</PresentationFormat>
  <Paragraphs>161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Theme1</vt:lpstr>
      <vt:lpstr>SMR Risks &amp; Warning Signs</vt:lpstr>
      <vt:lpstr>What is a small modular reactor (SMR)?</vt:lpstr>
      <vt:lpstr>Key SMR Risks and Warning Signs</vt:lpstr>
      <vt:lpstr>  How Expensive Can SMR Power Get? </vt:lpstr>
      <vt:lpstr>Initial Government and Industry Claim</vt:lpstr>
      <vt:lpstr>Reality – After 1970 Reactors Became Too Expensive to Build</vt:lpstr>
      <vt:lpstr>What Did the Nuclear Industry Say After the First Wave of Reactors Were so Expensive?</vt:lpstr>
      <vt:lpstr>Did This Lead to Less Expensive Nuclear Units?</vt:lpstr>
      <vt:lpstr>The Vogtle Experience Much Worse than Projected</vt:lpstr>
      <vt:lpstr>Who Will Bear Most of Vogtle’s Higher Cost?</vt:lpstr>
      <vt:lpstr>What Claims Does the Nuclear Industry Now Make for SMRs After the Experience at Vogtle? </vt:lpstr>
      <vt:lpstr>Have the Estimated Costs of Any Proposed SMRs Gone Up?</vt:lpstr>
      <vt:lpstr>As the Estimated Cost of Building the NuScale SMR Rose, So Did Its Projected Price of Power</vt:lpstr>
      <vt:lpstr>Have Investors Been Hurt by the Increasing Cost of NuScale’s SMR?</vt:lpstr>
      <vt:lpstr>Is There Any Evidence that SMRs Will Be Less expensive than Earlier Reactors?</vt:lpstr>
      <vt:lpstr>Was Concern over Rising Construction Costs and Power Prices Why the NuScale SMR Was Cancelled?</vt:lpstr>
      <vt:lpstr>SMRs Not Good Tools for Fighting Climate Change</vt:lpstr>
      <vt:lpstr>Power From SMRs Will Be More Expensive than Power from Renewable Resources</vt:lpstr>
      <vt:lpstr>What About the Estimated Costs of Other Proposed SMRs?</vt:lpstr>
      <vt:lpstr>What’s Going On With The Natrium Reactor?</vt:lpstr>
      <vt:lpstr>Is It Reasonable to Expect That the Costs of Building SMRs Will Decline as More Are Built?</vt:lpstr>
      <vt:lpstr>For More Information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dwamsted</dc:creator>
  <cp:keywords/>
  <dc:description/>
  <cp:lastModifiedBy>David Schlissel</cp:lastModifiedBy>
  <cp:revision>333</cp:revision>
  <cp:lastPrinted>2024-01-10T22:13:52Z</cp:lastPrinted>
  <dcterms:created xsi:type="dcterms:W3CDTF">2022-04-28T08:26:17Z</dcterms:created>
  <dcterms:modified xsi:type="dcterms:W3CDTF">2024-01-12T15:04:42Z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